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9144000" cy="5143500" type="screen16x9"/>
  <p:notesSz cx="6858000" cy="9144000"/>
  <p:embeddedFontLst>
    <p:embeddedFont>
      <p:font typeface="Open Sans" panose="020B0604020202020204" charset="0"/>
      <p:regular r:id="rId71"/>
      <p:bold r:id="rId72"/>
      <p:italic r:id="rId73"/>
      <p:boldItalic r:id="rId74"/>
    </p:embeddedFont>
    <p:embeddedFont>
      <p:font typeface="Helvetica Neue" panose="020B0604020202020204" charset="0"/>
      <p:regular r:id="rId75"/>
      <p:bold r:id="rId76"/>
      <p:italic r:id="rId77"/>
      <p:boldItalic r:id="rId78"/>
    </p:embeddedFont>
    <p:embeddedFont>
      <p:font typeface="PT Sans Narrow" panose="020B0604020202020204" charset="0"/>
      <p:regular r:id="rId79"/>
      <p:bold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921160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0cde0d26f1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0cde0d26f1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0809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0c9a6545d1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0c9a6545d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733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0c9a6545d1_0_2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0c9a6545d1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5245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0c9a6545d1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0c9a6545d1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9115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0dae8a8ae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0dae8a8ae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822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0dae8a8ae1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0dae8a8ae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9537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0c9a6545d1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0c9a6545d1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991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0dae8a8ae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0dae8a8ae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8389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0c9a6545d1_0_3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0c9a6545d1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5162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0c9a6545d1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0c9a6545d1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2814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0c9a6545d1_0_3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0c9a6545d1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6026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0cde0d26f1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0cde0d26f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38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0c9a6545d1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0c9a6545d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191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0be4a64ca9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0be4a64ca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4161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0be4a64ca9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0be4a64ca9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5576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ecb695b0b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ecb695b0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0886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ecb695b0b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ecb695b0b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8345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ecb695b0bf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ecb695b0b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4693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ecb695b0bf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ecb695b0b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5068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ecb695b0bf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ecb695b0b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0484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0cde0d26f1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0cde0d26f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516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0cde0d26f1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0cde0d26f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221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0dae8a8ae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0dae8a8a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2605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0c9a6545d1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0c9a6545d1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668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0c9a6545d1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0c9a6545d1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0328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0c9a6545d1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0c9a6545d1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5818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0be4a64ca9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0be4a64ca9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2091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0c9a6545d1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0c9a6545d1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215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0c9a6545d1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0c9a6545d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6064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0c9a6545d1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0c9a6545d1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0141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0c9a6545d1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0c9a6545d1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7930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0c9a6545d1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0c9a6545d1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902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0c9a6545d1_0_3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0c9a6545d1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819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0dae8a8ae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0dae8a8a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79887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0cde0d26f1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0cde0d26f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38919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0c9a6545d1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0c9a6545d1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53599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0c9a6545d1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0c9a6545d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81224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0c9a6545d1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0c9a6545d1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85322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0c9a6545d1_0_2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30c9a6545d1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37918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0c9a6545d1_0_3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0c9a6545d1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80998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0c9a6545d1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30c9a6545d1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54403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0c9a6545d1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0c9a6545d1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49087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0c9a6545d1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0c9a6545d1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27623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0c9a6545d1_0_3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30c9a6545d1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888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0be4a64ca9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0be4a64ca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6186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0c9a6545d1_0_3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30c9a6545d1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20442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0c9a6545d1_0_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0c9a6545d1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94418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0c9a6545d1_0_3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30c9a6545d1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46835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0c9a6545d1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30c9a6545d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86018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ec409495b1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ec409495b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37157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ec4c914fb5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ec4c914fb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2193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081a3daef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3081a3da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3298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081a3daef5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3081a3daef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4461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0c9a6545d1_0_3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30c9a6545d1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11960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30cde0d26f1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30cde0d26f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856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0c9a6545d1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0c9a6545d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40416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30cde0d26f1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30cde0d26f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61251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30c9a6545d1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30c9a6545d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8013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30c9a6545d1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30c9a6545d1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97109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30c9a6545d1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30c9a6545d1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82221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30c9a6545d1_0_2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30c9a6545d1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28880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0e182342d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0e182342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35894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30e182342d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30e182342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82252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0cde0d26f1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0cde0d26f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42497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30cde0d26f1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30cde0d26f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897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c9a6545d1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0c9a6545d1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184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0c9a6545d1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0c9a6545d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00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0c9a6545d1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0c9a6545d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5873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1MZHjFm5ZhNM9eGgcMMdlU4Jbq8PpmqEZ/view"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adingrockets.org/topics/spelling-and-word-study/articles/six-syllable-type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tinyurl.com/SciOfReadingResource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0B2JElIpasttxMUQwVDR4VTNPZE0/view?usp=sharing&amp;resourcekey=0-gCph-zGRMgyGxbCwP4mOB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guilford.com/books/Word-Journeys/Kathy-Ganske/9781462512508"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document/d/1wF-Sau6wIGVtAL8PPPUNoJB3VqC2X858P8s147mySx8/edit"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drive.google.com/file/d/0B2JElIpasttxYWxGYWVzcy1KM1E/view?resourcekey=0-dBZbVwu0Q5RUi99Ax60qjg"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docs.google.com/document/d/e/2PACX-1vTRCmfLzjJyAGnAfscnRWzKofgrMbWiHpOPSTZp12Ft6oz7PdXkKgwAEnAJhyWhP7-_lyF44g0AbZA9/pub"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docs.google.com/document/d/1apB4w5A4j74BtozMsBXmldqv04jQ8nHV-XeLsY-VX6w/edit?tab=t.0"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docs.google.com/document/d/e/2PACX-1vRQ3wtvqaLWjtKGCaxk6bD74HOl8GzhIwjyWrfHM-RsYJKHmfe_W6AJ_phKcSXV8Apc2bv-0PiJ0SIx/pub"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drive.google.com/file/d/1lPf9w0G93N8atxS9Bs8T87E-GFzZkbsD/view?usp=sharing"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drive.google.com/file/d/1DvYaJ9mLNlW0OTUvef5ecKzBvlGL0M10/view?usp=sharing"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atlasabe.org/resource/e-advanced-alphabetics/"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drive.google.com/file/d/1i7QyHboVatzHJRrUGOVW93bdzqZOT9nr/view?usp=sharing"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www.projectread.ai/"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citizenliteracy.com/app/"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app.diffit.me/"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mailto:mora.dasilva@southside.edu"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tinyurl.com/SciOfReadingResources"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b1ca250e5ed661ccf2f1-da4c182123f5956a3d22aa43eb816232.r10.cf1.rackcdn.com/contentItem-10277052-93861187-fdsxvp3qj2814-or.pdf"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68.xml.rels><?xml version="1.0" encoding="UTF-8" standalone="yes"?>
<Relationships xmlns="http://schemas.openxmlformats.org/package/2006/relationships"><Relationship Id="rId3" Type="http://schemas.openxmlformats.org/officeDocument/2006/relationships/hyperlink" Target="http://b1ca250e5ed661ccf2f1-da4c182123f5956a3d22aa43eb816232.r10.cf1.rackcdn.com/contentItem-10277052-93861187-fdsxvp3qj2814-or.pdf"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7" name="Google Shape;67;p13"/>
          <p:cNvSpPr txBox="1"/>
          <p:nvPr/>
        </p:nvSpPr>
        <p:spPr>
          <a:xfrm>
            <a:off x="920550" y="892125"/>
            <a:ext cx="7100100" cy="364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t>You're reviewing a passage with new adult learners, and you realize a few learners struggle with long words. </a:t>
            </a:r>
            <a:endParaRPr sz="2500"/>
          </a:p>
          <a:p>
            <a:pPr marL="0" lvl="0" indent="0" algn="l" rtl="0">
              <a:spcBef>
                <a:spcPts val="0"/>
              </a:spcBef>
              <a:spcAft>
                <a:spcPts val="0"/>
              </a:spcAft>
              <a:buNone/>
            </a:pPr>
            <a:r>
              <a:rPr lang="en" sz="2500"/>
              <a:t>You wish you had a fast way to customize to their needs.</a:t>
            </a:r>
            <a:endParaRPr sz="2500"/>
          </a:p>
          <a:p>
            <a:pPr marL="0" lvl="0" indent="0" algn="l" rtl="0">
              <a:spcBef>
                <a:spcPts val="0"/>
              </a:spcBef>
              <a:spcAft>
                <a:spcPts val="0"/>
              </a:spcAft>
              <a:buNone/>
            </a:pPr>
            <a:endParaRPr sz="2500"/>
          </a:p>
          <a:p>
            <a:pPr marL="0" lvl="0" indent="0" algn="l" rtl="0">
              <a:spcBef>
                <a:spcPts val="0"/>
              </a:spcBef>
              <a:spcAft>
                <a:spcPts val="0"/>
              </a:spcAft>
              <a:buNone/>
            </a:pPr>
            <a:r>
              <a:rPr lang="en" sz="2500"/>
              <a:t>You also wish your program had a mechanism to observe and support you as you progress in teaching the components of reading. </a:t>
            </a:r>
            <a:endParaRPr sz="2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Look at the EBRI Observation tool</a:t>
            </a:r>
            <a:endParaRPr/>
          </a:p>
        </p:txBody>
      </p:sp>
      <p:sp>
        <p:nvSpPr>
          <p:cNvPr id="130" name="Google Shape;130;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u="sng">
                <a:solidFill>
                  <a:schemeClr val="hlink"/>
                </a:solidFill>
                <a:hlinkClick r:id="rId3"/>
              </a:rPr>
              <a:t>https://drive.google.com/file/d/1MZHjFm5ZhNM9eGgcMMdlU4Jbq8PpmqEZ/view</a:t>
            </a:r>
            <a:endParaRPr/>
          </a:p>
          <a:p>
            <a:pPr marL="0" lvl="0" indent="0" algn="l" rtl="0">
              <a:spcBef>
                <a:spcPts val="1200"/>
              </a:spcBef>
              <a:spcAft>
                <a:spcPts val="0"/>
              </a:spcAft>
              <a:buNone/>
            </a:pPr>
            <a:endParaRPr/>
          </a:p>
          <a:p>
            <a:pPr marL="0" lvl="0" indent="0" algn="l" rtl="0">
              <a:spcBef>
                <a:spcPts val="1200"/>
              </a:spcBef>
              <a:spcAft>
                <a:spcPts val="0"/>
              </a:spcAft>
              <a:buNone/>
            </a:pPr>
            <a:r>
              <a:rPr lang="en"/>
              <a:t>Where do you feel confident? </a:t>
            </a:r>
            <a:endParaRPr/>
          </a:p>
          <a:p>
            <a:pPr marL="0" lvl="0" indent="0" algn="l" rtl="0">
              <a:spcBef>
                <a:spcPts val="1200"/>
              </a:spcBef>
              <a:spcAft>
                <a:spcPts val="1200"/>
              </a:spcAft>
              <a:buNone/>
            </a:pPr>
            <a:r>
              <a:rPr lang="en"/>
              <a:t>What is confusing or unknown to you?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Notes on observations</a:t>
            </a:r>
            <a:endParaRPr/>
          </a:p>
        </p:txBody>
      </p:sp>
      <p:sp>
        <p:nvSpPr>
          <p:cNvPr id="136" name="Google Shape;136;p23"/>
          <p:cNvSpPr txBox="1">
            <a:spLocks noGrp="1"/>
          </p:cNvSpPr>
          <p:nvPr>
            <p:ph type="body" idx="1"/>
          </p:nvPr>
        </p:nvSpPr>
        <p:spPr>
          <a:xfrm>
            <a:off x="1779150" y="1084825"/>
            <a:ext cx="4966800" cy="3809400"/>
          </a:xfrm>
          <a:prstGeom prst="rect">
            <a:avLst/>
          </a:prstGeom>
        </p:spPr>
        <p:txBody>
          <a:bodyPr spcFirstLastPara="1" wrap="square" lIns="91425" tIns="91425" rIns="91425" bIns="91425" anchor="t" anchorCtr="0">
            <a:normAutofit fontScale="77500"/>
          </a:bodyPr>
          <a:lstStyle/>
          <a:p>
            <a:pPr marL="0" lvl="0" indent="0" algn="ctr" rtl="0">
              <a:spcBef>
                <a:spcPts val="0"/>
              </a:spcBef>
              <a:spcAft>
                <a:spcPts val="0"/>
              </a:spcAft>
              <a:buNone/>
            </a:pPr>
            <a:r>
              <a:rPr lang="en" sz="2102">
                <a:solidFill>
                  <a:srgbClr val="000000"/>
                </a:solidFill>
              </a:rPr>
              <a:t>Use the EBRI observation tool only for good. </a:t>
            </a:r>
            <a:endParaRPr sz="2102">
              <a:solidFill>
                <a:srgbClr val="000000"/>
              </a:solidFill>
            </a:endParaRPr>
          </a:p>
          <a:p>
            <a:pPr marL="0" lvl="0" indent="0" algn="l" rtl="0">
              <a:spcBef>
                <a:spcPts val="1200"/>
              </a:spcBef>
              <a:spcAft>
                <a:spcPts val="0"/>
              </a:spcAft>
              <a:buNone/>
            </a:pPr>
            <a:endParaRPr sz="2102">
              <a:solidFill>
                <a:srgbClr val="000000"/>
              </a:solidFill>
            </a:endParaRPr>
          </a:p>
          <a:p>
            <a:pPr marL="457200" lvl="0" indent="0" algn="l" rtl="0">
              <a:spcBef>
                <a:spcPts val="1200"/>
              </a:spcBef>
              <a:spcAft>
                <a:spcPts val="0"/>
              </a:spcAft>
              <a:buNone/>
            </a:pPr>
            <a:r>
              <a:rPr lang="en" sz="2102">
                <a:solidFill>
                  <a:srgbClr val="000000"/>
                </a:solidFill>
              </a:rPr>
              <a:t>for </a:t>
            </a:r>
            <a:r>
              <a:rPr lang="en" sz="2102" b="1">
                <a:solidFill>
                  <a:srgbClr val="000000"/>
                </a:solidFill>
              </a:rPr>
              <a:t>lead- to- teacher</a:t>
            </a:r>
            <a:r>
              <a:rPr lang="en" sz="2102">
                <a:solidFill>
                  <a:srgbClr val="000000"/>
                </a:solidFill>
              </a:rPr>
              <a:t>, </a:t>
            </a:r>
            <a:r>
              <a:rPr lang="en" sz="2102" b="1">
                <a:solidFill>
                  <a:srgbClr val="000000"/>
                </a:solidFill>
              </a:rPr>
              <a:t>peer- to- peer</a:t>
            </a:r>
            <a:r>
              <a:rPr lang="en" sz="2102">
                <a:solidFill>
                  <a:srgbClr val="000000"/>
                </a:solidFill>
              </a:rPr>
              <a:t>, or </a:t>
            </a:r>
            <a:r>
              <a:rPr lang="en" sz="2102" b="1">
                <a:solidFill>
                  <a:srgbClr val="000000"/>
                </a:solidFill>
              </a:rPr>
              <a:t>teacher- to- lead</a:t>
            </a:r>
            <a:r>
              <a:rPr lang="en" sz="2102">
                <a:solidFill>
                  <a:srgbClr val="000000"/>
                </a:solidFill>
              </a:rPr>
              <a:t> </a:t>
            </a:r>
            <a:endParaRPr sz="2102">
              <a:solidFill>
                <a:srgbClr val="000000"/>
              </a:solidFill>
            </a:endParaRPr>
          </a:p>
          <a:p>
            <a:pPr marL="457200" lvl="0" indent="0" algn="l" rtl="0">
              <a:spcBef>
                <a:spcPts val="1200"/>
              </a:spcBef>
              <a:spcAft>
                <a:spcPts val="0"/>
              </a:spcAft>
              <a:buNone/>
            </a:pPr>
            <a:endParaRPr sz="2102">
              <a:solidFill>
                <a:srgbClr val="000000"/>
              </a:solidFill>
            </a:endParaRPr>
          </a:p>
          <a:p>
            <a:pPr marL="457200" lvl="0" indent="0" algn="l" rtl="0">
              <a:spcBef>
                <a:spcPts val="1200"/>
              </a:spcBef>
              <a:spcAft>
                <a:spcPts val="0"/>
              </a:spcAft>
              <a:buNone/>
            </a:pPr>
            <a:r>
              <a:rPr lang="en" sz="2102">
                <a:solidFill>
                  <a:srgbClr val="000000"/>
                </a:solidFill>
              </a:rPr>
              <a:t>to identify strengths and areas for growth </a:t>
            </a:r>
            <a:endParaRPr sz="2102">
              <a:solidFill>
                <a:srgbClr val="000000"/>
              </a:solidFill>
            </a:endParaRPr>
          </a:p>
          <a:p>
            <a:pPr marL="457200" lvl="0" indent="0" algn="l" rtl="0">
              <a:spcBef>
                <a:spcPts val="1200"/>
              </a:spcBef>
              <a:spcAft>
                <a:spcPts val="0"/>
              </a:spcAft>
              <a:buNone/>
            </a:pPr>
            <a:r>
              <a:rPr lang="en" sz="2102">
                <a:solidFill>
                  <a:srgbClr val="000000"/>
                </a:solidFill>
              </a:rPr>
              <a:t>and share strategies!</a:t>
            </a:r>
            <a:endParaRPr sz="2102">
              <a:solidFill>
                <a:srgbClr val="000000"/>
              </a:solidFill>
            </a:endParaRPr>
          </a:p>
          <a:p>
            <a:pPr marL="0" lvl="0" indent="0" algn="ctr" rtl="0">
              <a:spcBef>
                <a:spcPts val="1200"/>
              </a:spcBef>
              <a:spcAft>
                <a:spcPts val="0"/>
              </a:spcAft>
              <a:buNone/>
            </a:pPr>
            <a:r>
              <a:rPr lang="en" sz="2478">
                <a:solidFill>
                  <a:srgbClr val="000000"/>
                </a:solidFill>
              </a:rPr>
              <a:t>Progress not perfection. </a:t>
            </a:r>
            <a:endParaRPr sz="2478">
              <a:solidFill>
                <a:srgbClr val="000000"/>
              </a:solidFill>
            </a:endParaRPr>
          </a:p>
          <a:p>
            <a:pPr marL="0" lvl="0" indent="0" algn="l" rtl="0">
              <a:spcBef>
                <a:spcPts val="120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311700" y="445025"/>
            <a:ext cx="1809600" cy="197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Six syllable types </a:t>
            </a:r>
            <a:endParaRPr/>
          </a:p>
        </p:txBody>
      </p:sp>
      <p:sp>
        <p:nvSpPr>
          <p:cNvPr id="142" name="Google Shape;142;p24"/>
          <p:cNvSpPr txBox="1">
            <a:spLocks noGrp="1"/>
          </p:cNvSpPr>
          <p:nvPr>
            <p:ph type="body" idx="1"/>
          </p:nvPr>
        </p:nvSpPr>
        <p:spPr>
          <a:xfrm>
            <a:off x="4492800" y="1266325"/>
            <a:ext cx="1986300" cy="3302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200" u="sng">
                <a:solidFill>
                  <a:schemeClr val="hlink"/>
                </a:solidFill>
                <a:latin typeface="Helvetica Neue"/>
                <a:ea typeface="Helvetica Neue"/>
                <a:cs typeface="Helvetica Neue"/>
                <a:sym typeface="Helvetica Neue"/>
                <a:hlinkClick r:id="rId3"/>
              </a:rPr>
              <a:t>(https://www.readingrockets.org/topics/spelling-and-word-study/articles/six-syllable-types)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pic>
        <p:nvPicPr>
          <p:cNvPr id="143" name="Google Shape;143;p24"/>
          <p:cNvPicPr preferRelativeResize="0"/>
          <p:nvPr/>
        </p:nvPicPr>
        <p:blipFill>
          <a:blip r:embed="rId4">
            <a:alphaModFix/>
          </a:blip>
          <a:stretch>
            <a:fillRect/>
          </a:stretch>
        </p:blipFill>
        <p:spPr>
          <a:xfrm>
            <a:off x="2743775" y="92425"/>
            <a:ext cx="5242924" cy="4810450"/>
          </a:xfrm>
          <a:prstGeom prst="rect">
            <a:avLst/>
          </a:prstGeom>
          <a:noFill/>
          <a:ln>
            <a:noFill/>
          </a:ln>
        </p:spPr>
      </p:pic>
      <p:sp>
        <p:nvSpPr>
          <p:cNvPr id="144" name="Google Shape;144;p24"/>
          <p:cNvSpPr txBox="1"/>
          <p:nvPr/>
        </p:nvSpPr>
        <p:spPr>
          <a:xfrm>
            <a:off x="698175" y="4271725"/>
            <a:ext cx="1185900" cy="29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latin typeface="Open Sans"/>
                <a:ea typeface="Open Sans"/>
                <a:cs typeface="Open Sans"/>
                <a:sym typeface="Open Sans"/>
                <a:hlinkClick r:id="rId3"/>
              </a:rPr>
              <a:t>LINK</a:t>
            </a:r>
            <a:endParaRPr sz="1800">
              <a:solidFill>
                <a:schemeClr val="dk2"/>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0" name="Google Shape;150;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000000"/>
                </a:solidFill>
                <a:latin typeface="Arial"/>
                <a:ea typeface="Arial"/>
                <a:cs typeface="Arial"/>
                <a:sym typeface="Arial"/>
              </a:rPr>
              <a:t>Diphthong</a:t>
            </a:r>
            <a:r>
              <a:rPr lang="en">
                <a:solidFill>
                  <a:srgbClr val="000000"/>
                </a:solidFill>
                <a:latin typeface="Arial"/>
                <a:ea typeface="Arial"/>
                <a:cs typeface="Arial"/>
                <a:sym typeface="Arial"/>
              </a:rPr>
              <a:t>: Dynamic glide between two sounds </a:t>
            </a:r>
            <a:r>
              <a:rPr lang="en" b="1">
                <a:solidFill>
                  <a:srgbClr val="000000"/>
                </a:solidFill>
                <a:latin typeface="Arial"/>
                <a:ea typeface="Arial"/>
                <a:cs typeface="Arial"/>
                <a:sym typeface="Arial"/>
              </a:rPr>
              <a:t>boil </a:t>
            </a:r>
            <a:r>
              <a:rPr lang="en">
                <a:solidFill>
                  <a:srgbClr val="000000"/>
                </a:solidFill>
                <a:latin typeface="Arial"/>
                <a:ea typeface="Arial"/>
                <a:cs typeface="Arial"/>
                <a:sym typeface="Arial"/>
              </a:rPr>
              <a:t>and </a:t>
            </a:r>
            <a:r>
              <a:rPr lang="en" b="1">
                <a:solidFill>
                  <a:srgbClr val="000000"/>
                </a:solidFill>
                <a:latin typeface="Arial"/>
                <a:ea typeface="Arial"/>
                <a:cs typeface="Arial"/>
                <a:sym typeface="Arial"/>
              </a:rPr>
              <a:t>cow</a:t>
            </a:r>
            <a:endParaRPr b="1">
              <a:solidFill>
                <a:srgbClr val="000000"/>
              </a:solidFill>
              <a:latin typeface="Arial"/>
              <a:ea typeface="Arial"/>
              <a:cs typeface="Arial"/>
              <a:sym typeface="Arial"/>
            </a:endParaRPr>
          </a:p>
          <a:p>
            <a:pPr marL="0" lvl="0" indent="0" algn="l" rtl="0">
              <a:spcBef>
                <a:spcPts val="1200"/>
              </a:spcBef>
              <a:spcAft>
                <a:spcPts val="0"/>
              </a:spcAft>
              <a:buNone/>
            </a:pPr>
            <a:r>
              <a:rPr lang="en" b="1">
                <a:solidFill>
                  <a:srgbClr val="000000"/>
                </a:solidFill>
                <a:latin typeface="Arial"/>
                <a:ea typeface="Arial"/>
                <a:cs typeface="Arial"/>
                <a:sym typeface="Arial"/>
              </a:rPr>
              <a:t>Vowel Digraph</a:t>
            </a:r>
            <a:r>
              <a:rPr lang="en">
                <a:solidFill>
                  <a:srgbClr val="000000"/>
                </a:solidFill>
                <a:latin typeface="Arial"/>
                <a:ea typeface="Arial"/>
                <a:cs typeface="Arial"/>
                <a:sym typeface="Arial"/>
              </a:rPr>
              <a:t>: Single sound from two vowels (e.g.,  in </a:t>
            </a:r>
            <a:r>
              <a:rPr lang="en" b="1">
                <a:solidFill>
                  <a:srgbClr val="000000"/>
                </a:solidFill>
                <a:latin typeface="Arial"/>
                <a:ea typeface="Arial"/>
                <a:cs typeface="Arial"/>
                <a:sym typeface="Arial"/>
              </a:rPr>
              <a:t>boat</a:t>
            </a:r>
            <a:r>
              <a:rPr lang="en">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More about digraphs</a:t>
            </a:r>
            <a:endParaRPr/>
          </a:p>
        </p:txBody>
      </p:sp>
      <p:sp>
        <p:nvSpPr>
          <p:cNvPr id="156" name="Google Shape;156;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solidFill>
                  <a:srgbClr val="000000"/>
                </a:solidFill>
              </a:rPr>
              <a:t>A</a:t>
            </a:r>
            <a:r>
              <a:rPr lang="en" b="1">
                <a:solidFill>
                  <a:srgbClr val="000000"/>
                </a:solidFill>
              </a:rPr>
              <a:t> digraph</a:t>
            </a:r>
            <a:r>
              <a:rPr lang="en">
                <a:solidFill>
                  <a:srgbClr val="000000"/>
                </a:solidFill>
              </a:rPr>
              <a:t> is a combination of two letters that together represent a single sound (phoneme). For example:</a:t>
            </a:r>
            <a:endParaRPr>
              <a:solidFill>
                <a:srgbClr val="000000"/>
              </a:solidFill>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0"/>
              </a:spcAft>
              <a:buNone/>
            </a:pPr>
            <a:r>
              <a:rPr lang="en">
                <a:solidFill>
                  <a:srgbClr val="000000"/>
                </a:solidFill>
              </a:rPr>
              <a:t>In "ch" (as in chip), the two letters "c" and "h" combine to make the /ch/ sound.</a:t>
            </a:r>
            <a:endParaRPr>
              <a:solidFill>
                <a:srgbClr val="000000"/>
              </a:solidFill>
            </a:endParaRPr>
          </a:p>
          <a:p>
            <a:pPr marL="0" lvl="0" indent="0" algn="l" rtl="0">
              <a:spcBef>
                <a:spcPts val="1200"/>
              </a:spcBef>
              <a:spcAft>
                <a:spcPts val="0"/>
              </a:spcAft>
              <a:buNone/>
            </a:pPr>
            <a:r>
              <a:rPr lang="en">
                <a:solidFill>
                  <a:srgbClr val="000000"/>
                </a:solidFill>
              </a:rPr>
              <a:t>In "th" (as in this or thin), the "t" and "h" create the /th/ sound.</a:t>
            </a:r>
            <a:endParaRPr>
              <a:solidFill>
                <a:srgbClr val="000000"/>
              </a:solidFill>
            </a:endParaRPr>
          </a:p>
          <a:p>
            <a:pPr marL="0" lvl="0" indent="0" algn="l" rtl="0">
              <a:spcBef>
                <a:spcPts val="1200"/>
              </a:spcBef>
              <a:spcAft>
                <a:spcPts val="0"/>
              </a:spcAft>
              <a:buNone/>
            </a:pPr>
            <a:r>
              <a:rPr lang="en">
                <a:solidFill>
                  <a:srgbClr val="000000"/>
                </a:solidFill>
              </a:rPr>
              <a:t>In "sh" (as in ship), the "s" and "h" form the /sh/ sound.</a:t>
            </a:r>
            <a:endParaRPr>
              <a:solidFill>
                <a:srgbClr val="000000"/>
              </a:solidFill>
            </a:endParaRPr>
          </a:p>
          <a:p>
            <a:pPr marL="0" lvl="0" indent="0" algn="l" rtl="0">
              <a:spcBef>
                <a:spcPts val="1200"/>
              </a:spcBef>
              <a:spcAft>
                <a:spcPts val="1200"/>
              </a:spcAft>
              <a:buNone/>
            </a:pPr>
            <a:r>
              <a:rPr lang="en">
                <a:solidFill>
                  <a:srgbClr val="000000"/>
                </a:solidFill>
              </a:rPr>
              <a:t>Digraphs can represent both consonant and vowel sounds, such as in the vowel digraph "ea" (as in seat), which represents the long /e/ sound.</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Resources from today’s presentation</a:t>
            </a:r>
            <a:endParaRPr/>
          </a:p>
        </p:txBody>
      </p:sp>
      <p:sp>
        <p:nvSpPr>
          <p:cNvPr id="162" name="Google Shape;162;p2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900">
                <a:solidFill>
                  <a:srgbClr val="000000"/>
                </a:solidFill>
                <a:highlight>
                  <a:srgbClr val="FFFFFF"/>
                </a:highlight>
                <a:latin typeface="Arial"/>
                <a:ea typeface="Arial"/>
                <a:cs typeface="Arial"/>
                <a:sym typeface="Arial"/>
              </a:rPr>
              <a:t>Resource folder:</a:t>
            </a:r>
            <a:r>
              <a:rPr lang="en" sz="1900">
                <a:solidFill>
                  <a:srgbClr val="000000"/>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900" b="1" u="sng">
                <a:solidFill>
                  <a:srgbClr val="2200CC"/>
                </a:solidFill>
                <a:highlight>
                  <a:srgbClr val="FFFFFF"/>
                </a:highlight>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http://tinyurl.com/SciOfReadingResources</a:t>
            </a:r>
            <a:endParaRPr sz="2600"/>
          </a:p>
        </p:txBody>
      </p:sp>
      <p:pic>
        <p:nvPicPr>
          <p:cNvPr id="163" name="Google Shape;163;p27"/>
          <p:cNvPicPr preferRelativeResize="0"/>
          <p:nvPr/>
        </p:nvPicPr>
        <p:blipFill>
          <a:blip r:embed="rId4">
            <a:alphaModFix/>
          </a:blip>
          <a:stretch>
            <a:fillRect/>
          </a:stretch>
        </p:blipFill>
        <p:spPr>
          <a:xfrm>
            <a:off x="3568692" y="2329917"/>
            <a:ext cx="1765925" cy="1773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Hi, I’m Mora!</a:t>
            </a:r>
            <a:endParaRPr/>
          </a:p>
        </p:txBody>
      </p:sp>
      <p:sp>
        <p:nvSpPr>
          <p:cNvPr id="169" name="Google Shape;169;p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Region 13 and 14 Lead Teacher</a:t>
            </a:r>
            <a:endParaRPr/>
          </a:p>
          <a:p>
            <a:pPr marL="0" lvl="0" indent="0" algn="l" rtl="0">
              <a:spcBef>
                <a:spcPts val="1200"/>
              </a:spcBef>
              <a:spcAft>
                <a:spcPts val="0"/>
              </a:spcAft>
              <a:buNone/>
            </a:pPr>
            <a:r>
              <a:rPr lang="en"/>
              <a:t>ABE/GED teacher </a:t>
            </a:r>
            <a:endParaRPr/>
          </a:p>
          <a:p>
            <a:pPr marL="0" lvl="0" indent="0" algn="l" rtl="0">
              <a:spcBef>
                <a:spcPts val="1200"/>
              </a:spcBef>
              <a:spcAft>
                <a:spcPts val="0"/>
              </a:spcAft>
              <a:buNone/>
            </a:pPr>
            <a:r>
              <a:rPr lang="en"/>
              <a:t>Contracted with VALRC to co-write self-paced SoR components modules</a:t>
            </a:r>
            <a:endParaRPr/>
          </a:p>
          <a:p>
            <a:pPr marL="0" lvl="0" indent="0" algn="l" rtl="0">
              <a:spcBef>
                <a:spcPts val="1200"/>
              </a:spcBef>
              <a:spcAft>
                <a:spcPts val="0"/>
              </a:spcAft>
              <a:buNone/>
            </a:pPr>
            <a:r>
              <a:rPr lang="en"/>
              <a:t>Former director of CBLO</a:t>
            </a:r>
            <a:endParaRPr/>
          </a:p>
          <a:p>
            <a:pPr marL="0" lvl="0" indent="0" algn="l" rtl="0">
              <a:spcBef>
                <a:spcPts val="1200"/>
              </a:spcBef>
              <a:spcAft>
                <a:spcPts val="0"/>
              </a:spcAft>
              <a:buNone/>
            </a:pPr>
            <a:r>
              <a:rPr lang="en"/>
              <a:t>M.Ed. Reading Ed. UVA</a:t>
            </a:r>
            <a:endParaRPr/>
          </a:p>
          <a:p>
            <a:pPr marL="0" lvl="0" indent="0" algn="l" rtl="0">
              <a:spcBef>
                <a:spcPts val="1200"/>
              </a:spcBef>
              <a:spcAft>
                <a:spcPts val="1200"/>
              </a:spcAft>
              <a:buNone/>
            </a:pPr>
            <a:r>
              <a:rPr lang="en"/>
              <a:t>Small creative business owner moradasilva.com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75" name="Google Shape;175;p29"/>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76" name="Google Shape;176;p29" descr="CompReading7-24c"/>
          <p:cNvPicPr preferRelativeResize="0"/>
          <p:nvPr/>
        </p:nvPicPr>
        <p:blipFill rotWithShape="1">
          <a:blip r:embed="rId3">
            <a:alphaModFix/>
          </a:blip>
          <a:srcRect/>
          <a:stretch/>
        </p:blipFill>
        <p:spPr>
          <a:xfrm>
            <a:off x="948888" y="245975"/>
            <a:ext cx="7247226" cy="4651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82" name="Google Shape;182;p30"/>
          <p:cNvSpPr txBox="1">
            <a:spLocks noGrp="1"/>
          </p:cNvSpPr>
          <p:nvPr>
            <p:ph type="body" idx="1"/>
          </p:nvPr>
        </p:nvSpPr>
        <p:spPr>
          <a:xfrm>
            <a:off x="237575" y="762350"/>
            <a:ext cx="8520600" cy="3302700"/>
          </a:xfrm>
          <a:prstGeom prst="rect">
            <a:avLst/>
          </a:prstGeom>
          <a:solidFill>
            <a:schemeClr val="accent1"/>
          </a:solidFill>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400">
                <a:solidFill>
                  <a:srgbClr val="FFFFFF"/>
                </a:solidFill>
              </a:rPr>
              <a:t>Teaching and reinforcing alphabetic skills in adult education classes is crucial for improving  </a:t>
            </a:r>
            <a:endParaRPr sz="2400">
              <a:solidFill>
                <a:srgbClr val="FFFFFF"/>
              </a:solidFill>
            </a:endParaRPr>
          </a:p>
          <a:p>
            <a:pPr marL="457200" lvl="0" indent="-381000" algn="l" rtl="0">
              <a:spcBef>
                <a:spcPts val="1200"/>
              </a:spcBef>
              <a:spcAft>
                <a:spcPts val="0"/>
              </a:spcAft>
              <a:buClr>
                <a:srgbClr val="FFFFFF"/>
              </a:buClr>
              <a:buSzPts val="2400"/>
              <a:buChar char="●"/>
            </a:pPr>
            <a:r>
              <a:rPr lang="en" sz="2400">
                <a:solidFill>
                  <a:srgbClr val="FFFFFF"/>
                </a:solidFill>
              </a:rPr>
              <a:t>fluency</a:t>
            </a:r>
            <a:endParaRPr sz="2400">
              <a:solidFill>
                <a:srgbClr val="FFFFFF"/>
              </a:solidFill>
            </a:endParaRPr>
          </a:p>
          <a:p>
            <a:pPr marL="457200" lvl="0" indent="-381000" algn="l" rtl="0">
              <a:spcBef>
                <a:spcPts val="0"/>
              </a:spcBef>
              <a:spcAft>
                <a:spcPts val="0"/>
              </a:spcAft>
              <a:buClr>
                <a:srgbClr val="FFFFFF"/>
              </a:buClr>
              <a:buSzPts val="2400"/>
              <a:buChar char="●"/>
            </a:pPr>
            <a:r>
              <a:rPr lang="en" sz="2400">
                <a:solidFill>
                  <a:srgbClr val="FFFFFF"/>
                </a:solidFill>
              </a:rPr>
              <a:t>vocabulary</a:t>
            </a:r>
            <a:endParaRPr sz="2400">
              <a:solidFill>
                <a:srgbClr val="FFFFFF"/>
              </a:solidFill>
            </a:endParaRPr>
          </a:p>
          <a:p>
            <a:pPr marL="457200" lvl="0" indent="-381000" algn="l" rtl="0">
              <a:spcBef>
                <a:spcPts val="0"/>
              </a:spcBef>
              <a:spcAft>
                <a:spcPts val="0"/>
              </a:spcAft>
              <a:buClr>
                <a:srgbClr val="FFFFFF"/>
              </a:buClr>
              <a:buSzPts val="2400"/>
              <a:buChar char="●"/>
            </a:pPr>
            <a:r>
              <a:rPr lang="en" sz="2400">
                <a:solidFill>
                  <a:srgbClr val="FFFFFF"/>
                </a:solidFill>
              </a:rPr>
              <a:t>comprehension </a:t>
            </a:r>
            <a:endParaRPr sz="2400">
              <a:solidFill>
                <a:srgbClr val="FFFFFF"/>
              </a:solidFill>
            </a:endParaRPr>
          </a:p>
          <a:p>
            <a:pPr marL="0" lvl="0" indent="0" algn="l" rtl="0">
              <a:spcBef>
                <a:spcPts val="1200"/>
              </a:spcBef>
              <a:spcAft>
                <a:spcPts val="1200"/>
              </a:spcAft>
              <a:buNone/>
            </a:pPr>
            <a:r>
              <a:rPr lang="en" sz="2400">
                <a:solidFill>
                  <a:srgbClr val="FFFFFF"/>
                </a:solidFill>
              </a:rPr>
              <a:t>Many adult learners struggle with phonemic awareness and decoding, which hinders their overall literacy and progress in educational and workforce settings.</a:t>
            </a:r>
            <a:endParaRPr sz="24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are some objections to teaching alphabetics?</a:t>
            </a:r>
            <a:endParaRPr/>
          </a:p>
        </p:txBody>
      </p:sp>
      <p:sp>
        <p:nvSpPr>
          <p:cNvPr id="188" name="Google Shape;188;p31"/>
          <p:cNvSpPr txBox="1">
            <a:spLocks noGrp="1"/>
          </p:cNvSpPr>
          <p:nvPr>
            <p:ph type="body" idx="1"/>
          </p:nvPr>
        </p:nvSpPr>
        <p:spPr>
          <a:xfrm>
            <a:off x="415450" y="1152425"/>
            <a:ext cx="3999900" cy="33027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222222"/>
              </a:buClr>
              <a:buSzPts val="2000"/>
              <a:buChar char="●"/>
            </a:pPr>
            <a:r>
              <a:rPr lang="en" sz="2000" b="1">
                <a:solidFill>
                  <a:srgbClr val="222222"/>
                </a:solidFill>
              </a:rPr>
              <a:t>It’s too complicated.</a:t>
            </a:r>
            <a:endParaRPr sz="2000" b="1">
              <a:solidFill>
                <a:srgbClr val="222222"/>
              </a:solidFill>
            </a:endParaRPr>
          </a:p>
          <a:p>
            <a:pPr marL="457200" lvl="0" indent="-355600" algn="l" rtl="0">
              <a:spcBef>
                <a:spcPts val="0"/>
              </a:spcBef>
              <a:spcAft>
                <a:spcPts val="0"/>
              </a:spcAft>
              <a:buClr>
                <a:srgbClr val="222222"/>
              </a:buClr>
              <a:buSzPts val="2000"/>
              <a:buChar char="●"/>
            </a:pPr>
            <a:r>
              <a:rPr lang="en" sz="2000" b="1">
                <a:solidFill>
                  <a:srgbClr val="222222"/>
                </a:solidFill>
              </a:rPr>
              <a:t>I didn’t learn phonics as a child.</a:t>
            </a:r>
            <a:endParaRPr sz="2000" b="1">
              <a:solidFill>
                <a:srgbClr val="222222"/>
              </a:solidFill>
            </a:endParaRPr>
          </a:p>
          <a:p>
            <a:pPr marL="457200" lvl="0" indent="-355600" algn="l" rtl="0">
              <a:spcBef>
                <a:spcPts val="0"/>
              </a:spcBef>
              <a:spcAft>
                <a:spcPts val="0"/>
              </a:spcAft>
              <a:buClr>
                <a:srgbClr val="222222"/>
              </a:buClr>
              <a:buSzPts val="2000"/>
              <a:buChar char="●"/>
            </a:pPr>
            <a:r>
              <a:rPr lang="en" sz="2000" b="1">
                <a:solidFill>
                  <a:srgbClr val="222222"/>
                </a:solidFill>
              </a:rPr>
              <a:t>I don’t have time.</a:t>
            </a:r>
            <a:endParaRPr sz="2000" b="1">
              <a:solidFill>
                <a:srgbClr val="222222"/>
              </a:solidFill>
            </a:endParaRPr>
          </a:p>
          <a:p>
            <a:pPr marL="457200" lvl="0" indent="-355600" algn="l" rtl="0">
              <a:spcBef>
                <a:spcPts val="0"/>
              </a:spcBef>
              <a:spcAft>
                <a:spcPts val="0"/>
              </a:spcAft>
              <a:buClr>
                <a:srgbClr val="222222"/>
              </a:buClr>
              <a:buSzPts val="2000"/>
              <a:buChar char="●"/>
            </a:pPr>
            <a:r>
              <a:rPr lang="en" sz="2000" b="1">
                <a:solidFill>
                  <a:srgbClr val="222222"/>
                </a:solidFill>
              </a:rPr>
              <a:t>I don’t have the resources. </a:t>
            </a:r>
            <a:endParaRPr sz="2000" b="1">
              <a:solidFill>
                <a:srgbClr val="222222"/>
              </a:solidFill>
            </a:endParaRPr>
          </a:p>
          <a:p>
            <a:pPr marL="457200" lvl="0" indent="-355600" algn="l" rtl="0">
              <a:spcBef>
                <a:spcPts val="0"/>
              </a:spcBef>
              <a:spcAft>
                <a:spcPts val="0"/>
              </a:spcAft>
              <a:buClr>
                <a:srgbClr val="222222"/>
              </a:buClr>
              <a:buSzPts val="2000"/>
              <a:buChar char="●"/>
            </a:pPr>
            <a:r>
              <a:rPr lang="en" sz="2000" b="1">
                <a:solidFill>
                  <a:srgbClr val="222222"/>
                </a:solidFill>
              </a:rPr>
              <a:t>No one in our program is doing this.</a:t>
            </a:r>
            <a:endParaRPr sz="2000" b="1">
              <a:solidFill>
                <a:srgbClr val="222222"/>
              </a:solidFill>
            </a:endParaRPr>
          </a:p>
          <a:p>
            <a:pPr marL="457200" lvl="0" indent="-355600" algn="l" rtl="0">
              <a:spcBef>
                <a:spcPts val="0"/>
              </a:spcBef>
              <a:spcAft>
                <a:spcPts val="0"/>
              </a:spcAft>
              <a:buClr>
                <a:srgbClr val="222222"/>
              </a:buClr>
              <a:buSzPts val="2000"/>
              <a:buChar char="●"/>
            </a:pPr>
            <a:r>
              <a:rPr lang="en" sz="2000" b="1">
                <a:solidFill>
                  <a:srgbClr val="222222"/>
                </a:solidFill>
              </a:rPr>
              <a:t>I don’t know how to start.</a:t>
            </a:r>
            <a:endParaRPr sz="2000" b="1">
              <a:solidFill>
                <a:srgbClr val="22222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2226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Today’s Agenda</a:t>
            </a:r>
            <a:endParaRPr/>
          </a:p>
        </p:txBody>
      </p:sp>
      <p:sp>
        <p:nvSpPr>
          <p:cNvPr id="73" name="Google Shape;73;p14"/>
          <p:cNvSpPr txBox="1">
            <a:spLocks noGrp="1"/>
          </p:cNvSpPr>
          <p:nvPr>
            <p:ph type="body" idx="1"/>
          </p:nvPr>
        </p:nvSpPr>
        <p:spPr>
          <a:xfrm>
            <a:off x="800825" y="1014350"/>
            <a:ext cx="6463800" cy="3302700"/>
          </a:xfrm>
          <a:prstGeom prst="rect">
            <a:avLst/>
          </a:prstGeom>
          <a:solidFill>
            <a:schemeClr val="accent4"/>
          </a:solidFill>
        </p:spPr>
        <p:txBody>
          <a:bodyPr spcFirstLastPara="1" wrap="square" lIns="91425" tIns="91425" rIns="91425" bIns="91425" anchor="t" anchorCtr="0">
            <a:normAutofit lnSpcReduction="10000"/>
          </a:bodyPr>
          <a:lstStyle/>
          <a:p>
            <a:pPr marL="0" lvl="0" indent="0" algn="just" rtl="0">
              <a:spcBef>
                <a:spcPts val="0"/>
              </a:spcBef>
              <a:spcAft>
                <a:spcPts val="0"/>
              </a:spcAft>
              <a:buNone/>
            </a:pPr>
            <a:r>
              <a:rPr lang="en" sz="2000" b="1">
                <a:solidFill>
                  <a:srgbClr val="222222"/>
                </a:solidFill>
              </a:rPr>
              <a:t>In our small amount of time together my goal is to make a big impact in the following ways-</a:t>
            </a:r>
            <a:endParaRPr sz="2000" b="1">
              <a:solidFill>
                <a:srgbClr val="222222"/>
              </a:solidFill>
            </a:endParaRPr>
          </a:p>
          <a:p>
            <a:pPr marL="0" lvl="0" indent="0" algn="just" rtl="0">
              <a:spcBef>
                <a:spcPts val="1200"/>
              </a:spcBef>
              <a:spcAft>
                <a:spcPts val="0"/>
              </a:spcAft>
              <a:buNone/>
            </a:pPr>
            <a:r>
              <a:rPr lang="en" sz="2000" b="1">
                <a:solidFill>
                  <a:srgbClr val="222222"/>
                </a:solidFill>
              </a:rPr>
              <a:t>Confidence where there was once uncertainty in evidence-based reading instruction.</a:t>
            </a:r>
            <a:endParaRPr sz="2000" b="1">
              <a:solidFill>
                <a:srgbClr val="222222"/>
              </a:solidFill>
            </a:endParaRPr>
          </a:p>
          <a:p>
            <a:pPr marL="0" lvl="0" indent="0" algn="just" rtl="0">
              <a:spcBef>
                <a:spcPts val="1200"/>
              </a:spcBef>
              <a:spcAft>
                <a:spcPts val="0"/>
              </a:spcAft>
              <a:buNone/>
            </a:pPr>
            <a:r>
              <a:rPr lang="en" sz="2000" b="1">
                <a:solidFill>
                  <a:srgbClr val="222222"/>
                </a:solidFill>
              </a:rPr>
              <a:t>Clarity where there was once confusion in determining phonics gaps. </a:t>
            </a:r>
            <a:endParaRPr sz="2000" b="1">
              <a:solidFill>
                <a:srgbClr val="222222"/>
              </a:solidFill>
            </a:endParaRPr>
          </a:p>
          <a:p>
            <a:pPr marL="0" lvl="0" indent="0" algn="just" rtl="0">
              <a:spcBef>
                <a:spcPts val="1200"/>
              </a:spcBef>
              <a:spcAft>
                <a:spcPts val="1200"/>
              </a:spcAft>
              <a:buNone/>
            </a:pPr>
            <a:r>
              <a:rPr lang="en" sz="2000" b="1">
                <a:solidFill>
                  <a:srgbClr val="222222"/>
                </a:solidFill>
              </a:rPr>
              <a:t>To unlock within you the true potential you have to make your dent in the adult ed universe!</a:t>
            </a:r>
            <a:endParaRPr sz="2000" b="1">
              <a:solidFill>
                <a:srgbClr val="22222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311700" y="26715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Learners fall into one of  5 spelling stages.</a:t>
            </a:r>
            <a:endParaRPr/>
          </a:p>
        </p:txBody>
      </p:sp>
      <p:sp>
        <p:nvSpPr>
          <p:cNvPr id="194" name="Google Shape;194;p3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900" u="sng">
                <a:solidFill>
                  <a:schemeClr val="hlink"/>
                </a:solidFill>
                <a:hlinkClick r:id="rId3"/>
              </a:rPr>
              <a:t>https://drive.google.com/file/d/0B2JElIpasttxMUQwVDR4VTNPZE0/view?usp=sharing&amp;resourcekey=0-gCph-zGRMgyGxbCwP4mOBg</a:t>
            </a:r>
            <a:endParaRPr sz="900"/>
          </a:p>
        </p:txBody>
      </p:sp>
      <p:pic>
        <p:nvPicPr>
          <p:cNvPr id="195" name="Google Shape;195;p32"/>
          <p:cNvPicPr preferRelativeResize="0"/>
          <p:nvPr/>
        </p:nvPicPr>
        <p:blipFill>
          <a:blip r:embed="rId4">
            <a:alphaModFix/>
          </a:blip>
          <a:stretch>
            <a:fillRect/>
          </a:stretch>
        </p:blipFill>
        <p:spPr>
          <a:xfrm>
            <a:off x="311700" y="1013925"/>
            <a:ext cx="8021400" cy="3555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If you learn to determine what spelling stage your students are in and what concepts they are lacking, do you think you could teach them systematically?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4"/>
          <p:cNvSpPr txBox="1">
            <a:spLocks noGrp="1"/>
          </p:cNvSpPr>
          <p:nvPr>
            <p:ph type="title"/>
          </p:nvPr>
        </p:nvSpPr>
        <p:spPr>
          <a:xfrm>
            <a:off x="311700" y="445025"/>
            <a:ext cx="3914400" cy="355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 can assess a student’s spelling stage with Kathy Ganske’s DSA (Developmental Spelling Analysis).</a:t>
            </a:r>
            <a:endParaRPr/>
          </a:p>
        </p:txBody>
      </p:sp>
      <p:pic>
        <p:nvPicPr>
          <p:cNvPr id="206" name="Google Shape;206;p34"/>
          <p:cNvPicPr preferRelativeResize="0"/>
          <p:nvPr/>
        </p:nvPicPr>
        <p:blipFill>
          <a:blip r:embed="rId3">
            <a:alphaModFix/>
          </a:blip>
          <a:stretch>
            <a:fillRect/>
          </a:stretch>
        </p:blipFill>
        <p:spPr>
          <a:xfrm>
            <a:off x="5017069" y="0"/>
            <a:ext cx="3734563" cy="5143501"/>
          </a:xfrm>
          <a:prstGeom prst="rect">
            <a:avLst/>
          </a:prstGeom>
          <a:noFill/>
          <a:ln>
            <a:noFill/>
          </a:ln>
        </p:spPr>
      </p:pic>
      <p:sp>
        <p:nvSpPr>
          <p:cNvPr id="207" name="Google Shape;207;p34"/>
          <p:cNvSpPr txBox="1"/>
          <p:nvPr/>
        </p:nvSpPr>
        <p:spPr>
          <a:xfrm>
            <a:off x="563250" y="4004825"/>
            <a:ext cx="300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https://www.guilford.com/books/Word-Journeys/Kathy-Ganske/9781462512508</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Systematic phonics instruction is the way.</a:t>
            </a:r>
            <a:endParaRPr/>
          </a:p>
          <a:p>
            <a:pPr marL="0" lvl="0" indent="0" algn="l" rtl="0">
              <a:spcBef>
                <a:spcPts val="0"/>
              </a:spcBef>
              <a:spcAft>
                <a:spcPts val="0"/>
              </a:spcAft>
              <a:buNone/>
            </a:pPr>
            <a:endParaRPr/>
          </a:p>
          <a:p>
            <a:pPr marL="0" lvl="0" indent="0" algn="l" rtl="0">
              <a:spcBef>
                <a:spcPts val="0"/>
              </a:spcBef>
              <a:spcAft>
                <a:spcPts val="0"/>
              </a:spcAft>
              <a:buNone/>
            </a:pPr>
            <a:r>
              <a:rPr lang="en"/>
              <a:t>What is “systematic” phonics instruction?</a:t>
            </a:r>
            <a:endParaRPr/>
          </a:p>
        </p:txBody>
      </p:sp>
      <p:sp>
        <p:nvSpPr>
          <p:cNvPr id="213" name="Google Shape;213;p3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b="1"/>
              <a:t>Systematic Phonics Instruction for Adult Struggling Readers</a:t>
            </a:r>
            <a:endParaRPr sz="4200"/>
          </a:p>
        </p:txBody>
      </p:sp>
      <p:sp>
        <p:nvSpPr>
          <p:cNvPr id="219" name="Google Shape;219;p3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1400"/>
              </a:spcBef>
              <a:spcAft>
                <a:spcPts val="0"/>
              </a:spcAft>
              <a:buClr>
                <a:schemeClr val="dk1"/>
              </a:buClr>
              <a:buSzPts val="1100"/>
              <a:buFont typeface="Arial"/>
              <a:buNone/>
            </a:pPr>
            <a:endParaRPr sz="1300" b="1">
              <a:solidFill>
                <a:schemeClr val="dk1"/>
              </a:solidFill>
            </a:endParaRPr>
          </a:p>
          <a:p>
            <a:pPr marL="0" lvl="0" indent="0" algn="l" rtl="0">
              <a:spcBef>
                <a:spcPts val="1200"/>
              </a:spcBef>
              <a:spcAft>
                <a:spcPts val="0"/>
              </a:spcAft>
              <a:buClr>
                <a:schemeClr val="dk1"/>
              </a:buClr>
              <a:buSzPts val="1100"/>
              <a:buFont typeface="Arial"/>
              <a:buNone/>
            </a:pPr>
            <a:r>
              <a:rPr lang="en" sz="3000" b="1">
                <a:solidFill>
                  <a:srgbClr val="0000FF"/>
                </a:solidFill>
              </a:rPr>
              <a:t>Definition:</a:t>
            </a:r>
            <a:r>
              <a:rPr lang="en" sz="3000">
                <a:solidFill>
                  <a:srgbClr val="0000FF"/>
                </a:solidFill>
              </a:rPr>
              <a:t> A structured approach to teaching reading that focuses on the relationship between letters and sounds.</a:t>
            </a:r>
            <a:endParaRPr sz="3000">
              <a:solidFill>
                <a:srgbClr val="0000FF"/>
              </a:solidFill>
            </a:endParaRPr>
          </a:p>
          <a:p>
            <a:pPr marL="0" lvl="0" indent="0" algn="l" rtl="0">
              <a:spcBef>
                <a:spcPts val="1200"/>
              </a:spcBef>
              <a:spcAft>
                <a:spcPts val="0"/>
              </a:spcAft>
              <a:buClr>
                <a:schemeClr val="dk1"/>
              </a:buClr>
              <a:buSzPts val="1100"/>
              <a:buFont typeface="Arial"/>
              <a:buNone/>
            </a:pPr>
            <a:r>
              <a:rPr lang="en" sz="3000">
                <a:solidFill>
                  <a:srgbClr val="0000FF"/>
                </a:solidFill>
              </a:rPr>
              <a:t>Not as </a:t>
            </a:r>
            <a:r>
              <a:rPr lang="en" sz="3000" i="1">
                <a:solidFill>
                  <a:srgbClr val="0000FF"/>
                </a:solidFill>
              </a:rPr>
              <a:t>it comes up</a:t>
            </a:r>
            <a:r>
              <a:rPr lang="en" sz="3000">
                <a:solidFill>
                  <a:srgbClr val="0000FF"/>
                </a:solidFill>
              </a:rPr>
              <a:t> or “discoverable”.</a:t>
            </a:r>
            <a:endParaRPr sz="3000">
              <a:solidFill>
                <a:srgbClr val="0000FF"/>
              </a:solidFill>
            </a:endParaRPr>
          </a:p>
          <a:p>
            <a:pPr marL="0" lvl="0" indent="0" algn="l" rtl="0">
              <a:spcBef>
                <a:spcPts val="1200"/>
              </a:spcBef>
              <a:spcAft>
                <a:spcPts val="12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ct val="39285"/>
              <a:buFont typeface="Arial"/>
              <a:buNone/>
            </a:pPr>
            <a:r>
              <a:rPr lang="en" sz="2800">
                <a:solidFill>
                  <a:srgbClr val="FF9900"/>
                </a:solidFill>
              </a:rPr>
              <a:t>Key Characteristics:</a:t>
            </a:r>
            <a:endParaRPr sz="3800">
              <a:solidFill>
                <a:srgbClr val="FF9900"/>
              </a:solidFill>
            </a:endParaRPr>
          </a:p>
        </p:txBody>
      </p:sp>
      <p:sp>
        <p:nvSpPr>
          <p:cNvPr id="225" name="Google Shape;225;p37"/>
          <p:cNvSpPr txBox="1">
            <a:spLocks noGrp="1"/>
          </p:cNvSpPr>
          <p:nvPr>
            <p:ph type="body" idx="1"/>
          </p:nvPr>
        </p:nvSpPr>
        <p:spPr>
          <a:xfrm>
            <a:off x="412750" y="864350"/>
            <a:ext cx="8520600" cy="38931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endParaRPr sz="1929">
              <a:solidFill>
                <a:srgbClr val="0000FF"/>
              </a:solidFill>
            </a:endParaRPr>
          </a:p>
          <a:p>
            <a:pPr marL="0" lvl="0" indent="0" algn="l" rtl="0">
              <a:spcBef>
                <a:spcPts val="1200"/>
              </a:spcBef>
              <a:spcAft>
                <a:spcPts val="0"/>
              </a:spcAft>
              <a:buNone/>
            </a:pPr>
            <a:r>
              <a:rPr lang="en" sz="1929" b="1">
                <a:solidFill>
                  <a:srgbClr val="0000FF"/>
                </a:solidFill>
              </a:rPr>
              <a:t>Explicit Teaching</a:t>
            </a:r>
            <a:r>
              <a:rPr lang="en" sz="1929">
                <a:solidFill>
                  <a:srgbClr val="0000FF"/>
                </a:solidFill>
              </a:rPr>
              <a:t>: Direct instruction on letter-sound relationships.</a:t>
            </a:r>
            <a:endParaRPr sz="1929">
              <a:solidFill>
                <a:srgbClr val="0000FF"/>
              </a:solidFill>
            </a:endParaRPr>
          </a:p>
          <a:p>
            <a:pPr marL="0" lvl="0" indent="0" algn="l" rtl="0">
              <a:spcBef>
                <a:spcPts val="1200"/>
              </a:spcBef>
              <a:spcAft>
                <a:spcPts val="0"/>
              </a:spcAft>
              <a:buNone/>
            </a:pPr>
            <a:r>
              <a:rPr lang="en" sz="1929" b="1">
                <a:solidFill>
                  <a:srgbClr val="0000FF"/>
                </a:solidFill>
              </a:rPr>
              <a:t>Example:</a:t>
            </a:r>
            <a:r>
              <a:rPr lang="en" sz="1929">
                <a:solidFill>
                  <a:srgbClr val="0000FF"/>
                </a:solidFill>
              </a:rPr>
              <a:t> Teaching how "th" makes a /th/ sound in "think."</a:t>
            </a:r>
            <a:endParaRPr sz="1929">
              <a:solidFill>
                <a:srgbClr val="0000FF"/>
              </a:solidFill>
            </a:endParaRPr>
          </a:p>
          <a:p>
            <a:pPr marL="0" lvl="0" indent="0" algn="l" rtl="0">
              <a:spcBef>
                <a:spcPts val="1200"/>
              </a:spcBef>
              <a:spcAft>
                <a:spcPts val="0"/>
              </a:spcAft>
              <a:buNone/>
            </a:pPr>
            <a:r>
              <a:rPr lang="en" sz="1929" b="1">
                <a:solidFill>
                  <a:srgbClr val="0000FF"/>
                </a:solidFill>
              </a:rPr>
              <a:t>Sequence and Structure:</a:t>
            </a:r>
            <a:endParaRPr sz="1929" b="1">
              <a:solidFill>
                <a:srgbClr val="0000FF"/>
              </a:solidFill>
            </a:endParaRPr>
          </a:p>
          <a:p>
            <a:pPr marL="0" lvl="0" indent="0" algn="l" rtl="0">
              <a:spcBef>
                <a:spcPts val="1200"/>
              </a:spcBef>
              <a:spcAft>
                <a:spcPts val="0"/>
              </a:spcAft>
              <a:buNone/>
            </a:pPr>
            <a:r>
              <a:rPr lang="en" sz="1929">
                <a:solidFill>
                  <a:srgbClr val="0000FF"/>
                </a:solidFill>
              </a:rPr>
              <a:t>Starts with simple sounds and letters.</a:t>
            </a:r>
            <a:endParaRPr sz="1929">
              <a:solidFill>
                <a:srgbClr val="0000FF"/>
              </a:solidFill>
            </a:endParaRPr>
          </a:p>
          <a:p>
            <a:pPr marL="0" lvl="0" indent="0" algn="l" rtl="0">
              <a:spcBef>
                <a:spcPts val="1200"/>
              </a:spcBef>
              <a:spcAft>
                <a:spcPts val="0"/>
              </a:spcAft>
              <a:buNone/>
            </a:pPr>
            <a:r>
              <a:rPr lang="en" sz="1929" b="1">
                <a:solidFill>
                  <a:srgbClr val="0000FF"/>
                </a:solidFill>
              </a:rPr>
              <a:t>Progresses from simple to complex patterns</a:t>
            </a:r>
            <a:r>
              <a:rPr lang="en" sz="1929">
                <a:solidFill>
                  <a:srgbClr val="0000FF"/>
                </a:solidFill>
              </a:rPr>
              <a:t> (e.g., CVC words, blends, digraphs).</a:t>
            </a:r>
            <a:endParaRPr sz="1929">
              <a:solidFill>
                <a:srgbClr val="0000FF"/>
              </a:solidFill>
            </a:endParaRPr>
          </a:p>
          <a:p>
            <a:pPr marL="0" lvl="0" indent="0" algn="l" rtl="0">
              <a:spcBef>
                <a:spcPts val="1200"/>
              </a:spcBef>
              <a:spcAft>
                <a:spcPts val="0"/>
              </a:spcAft>
              <a:buNone/>
            </a:pPr>
            <a:r>
              <a:rPr lang="en" sz="1929">
                <a:solidFill>
                  <a:srgbClr val="0000FF"/>
                </a:solidFill>
              </a:rPr>
              <a:t>Example: Moving from "cat" (CVC) to "jump" (blend) to "through" (digraph).</a:t>
            </a:r>
            <a:endParaRPr sz="1929">
              <a:solidFill>
                <a:srgbClr val="0000FF"/>
              </a:solidFill>
            </a:endParaRPr>
          </a:p>
          <a:p>
            <a:pPr marL="0" lvl="0" indent="0" algn="l" rtl="0">
              <a:spcBef>
                <a:spcPts val="1200"/>
              </a:spcBef>
              <a:spcAft>
                <a:spcPts val="12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600" b="1"/>
              <a:t>Practice and Application:</a:t>
            </a:r>
            <a:endParaRPr sz="4300"/>
          </a:p>
        </p:txBody>
      </p:sp>
      <p:sp>
        <p:nvSpPr>
          <p:cNvPr id="231" name="Google Shape;231;p38"/>
          <p:cNvSpPr txBox="1">
            <a:spLocks noGrp="1"/>
          </p:cNvSpPr>
          <p:nvPr>
            <p:ph type="body" idx="1"/>
          </p:nvPr>
        </p:nvSpPr>
        <p:spPr>
          <a:xfrm>
            <a:off x="311700" y="920400"/>
            <a:ext cx="8520600" cy="33027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endParaRPr sz="2400">
              <a:solidFill>
                <a:srgbClr val="0000FF"/>
              </a:solidFill>
            </a:endParaRPr>
          </a:p>
          <a:p>
            <a:pPr marL="457200" lvl="0" indent="-381000" algn="l" rtl="0">
              <a:spcBef>
                <a:spcPts val="1200"/>
              </a:spcBef>
              <a:spcAft>
                <a:spcPts val="0"/>
              </a:spcAft>
              <a:buClr>
                <a:srgbClr val="0000FF"/>
              </a:buClr>
              <a:buSzPts val="2400"/>
              <a:buChar char="●"/>
            </a:pPr>
            <a:r>
              <a:rPr lang="en" sz="2400">
                <a:solidFill>
                  <a:srgbClr val="0000FF"/>
                </a:solidFill>
              </a:rPr>
              <a:t>Writing &amp; reading activities that incorporate learned phonics rules</a:t>
            </a:r>
            <a:endParaRPr sz="2400">
              <a:solidFill>
                <a:srgbClr val="0000FF"/>
              </a:solidFill>
            </a:endParaRPr>
          </a:p>
          <a:p>
            <a:pPr marL="457200" lvl="0" indent="-381000" algn="l" rtl="0">
              <a:spcBef>
                <a:spcPts val="0"/>
              </a:spcBef>
              <a:spcAft>
                <a:spcPts val="0"/>
              </a:spcAft>
              <a:buClr>
                <a:srgbClr val="0000FF"/>
              </a:buClr>
              <a:buSzPts val="2400"/>
              <a:buChar char="●"/>
            </a:pPr>
            <a:r>
              <a:rPr lang="en" sz="2400">
                <a:solidFill>
                  <a:srgbClr val="0000FF"/>
                </a:solidFill>
              </a:rPr>
              <a:t>Example: Reading a passage with targeted phonics patterns, then writing sentences using those words</a:t>
            </a:r>
            <a:endParaRPr sz="2400">
              <a:solidFill>
                <a:srgbClr val="0000FF"/>
              </a:solidFill>
            </a:endParaRPr>
          </a:p>
          <a:p>
            <a:pPr marL="0" lvl="0" indent="0" algn="l" rtl="0">
              <a:spcBef>
                <a:spcPts val="1200"/>
              </a:spcBef>
              <a:spcAft>
                <a:spcPts val="12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ct val="29819"/>
              <a:buFont typeface="Arial"/>
              <a:buNone/>
            </a:pPr>
            <a:endParaRPr sz="3688" b="1"/>
          </a:p>
        </p:txBody>
      </p:sp>
      <p:sp>
        <p:nvSpPr>
          <p:cNvPr id="237" name="Google Shape;237;p39"/>
          <p:cNvSpPr txBox="1">
            <a:spLocks noGrp="1"/>
          </p:cNvSpPr>
          <p:nvPr>
            <p:ph type="body" idx="1"/>
          </p:nvPr>
        </p:nvSpPr>
        <p:spPr>
          <a:xfrm>
            <a:off x="374850" y="855950"/>
            <a:ext cx="8520600" cy="3126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457200" lvl="0" indent="-368300" algn="l" rtl="0">
              <a:spcBef>
                <a:spcPts val="1200"/>
              </a:spcBef>
              <a:spcAft>
                <a:spcPts val="0"/>
              </a:spcAft>
              <a:buClr>
                <a:srgbClr val="0000FF"/>
              </a:buClr>
              <a:buSzPts val="2200"/>
              <a:buChar char="●"/>
            </a:pPr>
            <a:r>
              <a:rPr lang="en" sz="2200">
                <a:solidFill>
                  <a:srgbClr val="0000FF"/>
                </a:solidFill>
              </a:rPr>
              <a:t>Regular progress monitoring.</a:t>
            </a:r>
            <a:endParaRPr sz="2200">
              <a:solidFill>
                <a:srgbClr val="0000FF"/>
              </a:solidFill>
            </a:endParaRPr>
          </a:p>
          <a:p>
            <a:pPr marL="457200" lvl="0" indent="-368300" algn="l" rtl="0">
              <a:spcBef>
                <a:spcPts val="0"/>
              </a:spcBef>
              <a:spcAft>
                <a:spcPts val="0"/>
              </a:spcAft>
              <a:buClr>
                <a:srgbClr val="0000FF"/>
              </a:buClr>
              <a:buSzPts val="2200"/>
              <a:buChar char="●"/>
            </a:pPr>
            <a:r>
              <a:rPr lang="en" sz="2200">
                <a:solidFill>
                  <a:srgbClr val="0000FF"/>
                </a:solidFill>
              </a:rPr>
              <a:t>Tailored instruction based on student needs.</a:t>
            </a:r>
            <a:endParaRPr sz="2200">
              <a:solidFill>
                <a:srgbClr val="0000FF"/>
              </a:solidFill>
            </a:endParaRPr>
          </a:p>
          <a:p>
            <a:pPr marL="0" lvl="0" indent="0" algn="l" rtl="0">
              <a:spcBef>
                <a:spcPts val="1200"/>
              </a:spcBef>
              <a:spcAft>
                <a:spcPts val="1200"/>
              </a:spcAft>
              <a:buNone/>
            </a:pPr>
            <a:r>
              <a:rPr lang="en" sz="2200">
                <a:solidFill>
                  <a:srgbClr val="0000FF"/>
                </a:solidFill>
              </a:rPr>
              <a:t>Example: Using diagnostic assessments to identify specific phonics gaps and providing targeted practice.</a:t>
            </a:r>
            <a:endParaRPr sz="22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Typical scope of an alphabetics program</a:t>
            </a:r>
            <a:endParaRPr/>
          </a:p>
        </p:txBody>
      </p:sp>
      <p:sp>
        <p:nvSpPr>
          <p:cNvPr id="243" name="Google Shape;243;p4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u="sng">
                <a:solidFill>
                  <a:schemeClr val="hlink"/>
                </a:solidFill>
                <a:hlinkClick r:id="rId3"/>
              </a:rPr>
              <a:t>https://docs.google.com/document/d/1wF-Sau6wIGVtAL8PPPUNoJB3VqC2X858P8s147mySx8/edit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600"/>
              <a:t>Words Their Way</a:t>
            </a:r>
            <a:endParaRPr sz="4300"/>
          </a:p>
        </p:txBody>
      </p:sp>
      <p:sp>
        <p:nvSpPr>
          <p:cNvPr id="249" name="Google Shape;249;p41"/>
          <p:cNvSpPr txBox="1">
            <a:spLocks noGrp="1"/>
          </p:cNvSpPr>
          <p:nvPr>
            <p:ph type="body" idx="1"/>
          </p:nvPr>
        </p:nvSpPr>
        <p:spPr>
          <a:xfrm>
            <a:off x="311700" y="920400"/>
            <a:ext cx="8520600" cy="3302700"/>
          </a:xfrm>
          <a:prstGeom prst="rect">
            <a:avLst/>
          </a:prstGeom>
        </p:spPr>
        <p:txBody>
          <a:bodyPr spcFirstLastPara="1" wrap="square" lIns="91425" tIns="91425" rIns="91425" bIns="91425" anchor="t" anchorCtr="0">
            <a:normAutofit fontScale="92500" lnSpcReduction="10000"/>
          </a:bodyPr>
          <a:lstStyle/>
          <a:p>
            <a:pPr marL="0" lvl="0" indent="0" algn="l" rtl="0">
              <a:spcBef>
                <a:spcPts val="1200"/>
              </a:spcBef>
              <a:spcAft>
                <a:spcPts val="0"/>
              </a:spcAft>
              <a:buNone/>
            </a:pPr>
            <a:endParaRPr sz="2400">
              <a:solidFill>
                <a:srgbClr val="0000FF"/>
              </a:solidFill>
            </a:endParaRPr>
          </a:p>
          <a:p>
            <a:pPr marL="457200" lvl="0" indent="0" algn="l" rtl="0">
              <a:spcBef>
                <a:spcPts val="1200"/>
              </a:spcBef>
              <a:spcAft>
                <a:spcPts val="0"/>
              </a:spcAft>
              <a:buNone/>
            </a:pPr>
            <a:r>
              <a:rPr lang="en" sz="2400">
                <a:solidFill>
                  <a:srgbClr val="0000FF"/>
                </a:solidFill>
              </a:rPr>
              <a:t>Words Their Way incorporates analytic phonics in activities that ask students to compare and contrast known words, helping them discover patterns. For example, students might compare word families or groups of words with common spelling patterns (e.g., -ate, -ight) to analyze how similar phonetic elements appear across different words.</a:t>
            </a:r>
            <a:endParaRPr sz="2400">
              <a:solidFill>
                <a:srgbClr val="0000FF"/>
              </a:solidFill>
            </a:endParaRPr>
          </a:p>
          <a:p>
            <a:pPr marL="0" lvl="0" indent="0" algn="l" rtl="0">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Vocabulary</a:t>
            </a:r>
            <a:endParaRPr/>
          </a:p>
        </p:txBody>
      </p:sp>
      <p:sp>
        <p:nvSpPr>
          <p:cNvPr id="79" name="Google Shape;79;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000000"/>
                </a:solidFill>
              </a:rPr>
              <a:t>Phonemic Awareness</a:t>
            </a:r>
            <a:r>
              <a:rPr lang="en">
                <a:solidFill>
                  <a:srgbClr val="000000"/>
                </a:solidFill>
              </a:rPr>
              <a:t>- Phonemes are the smallest units of sound in spoken language, so phonemic awareness is the ability to detect those units within words. Phonemic awareness can develop without written words.</a:t>
            </a:r>
            <a:endParaRPr>
              <a:solidFill>
                <a:srgbClr val="000000"/>
              </a:solidFill>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0"/>
              </a:spcAft>
              <a:buNone/>
            </a:pPr>
            <a:r>
              <a:rPr lang="en" b="1">
                <a:solidFill>
                  <a:srgbClr val="000000"/>
                </a:solidFill>
              </a:rPr>
              <a:t>Synthetic phonics</a:t>
            </a:r>
            <a:r>
              <a:rPr lang="en">
                <a:solidFill>
                  <a:srgbClr val="000000"/>
                </a:solidFill>
              </a:rPr>
              <a:t> - Learners are taught the letter-sound correspondences and then taught to blend the sounds to identify words. In synthetic phonics, students blend individual letter sounds together to form words (e.g., c-a-t/cat).</a:t>
            </a:r>
            <a:endParaRPr>
              <a:solidFill>
                <a:srgbClr val="000000"/>
              </a:solidFill>
            </a:endParaRPr>
          </a:p>
          <a:p>
            <a:pPr marL="0" lvl="0" indent="0" algn="l" rtl="0">
              <a:spcBef>
                <a:spcPts val="1200"/>
              </a:spcBef>
              <a:spcAft>
                <a:spcPts val="1200"/>
              </a:spcAft>
              <a:buNone/>
            </a:pPr>
            <a:endParaRPr>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2"/>
          <p:cNvSpPr txBox="1">
            <a:spLocks noGrp="1"/>
          </p:cNvSpPr>
          <p:nvPr>
            <p:ph type="title"/>
          </p:nvPr>
        </p:nvSpPr>
        <p:spPr>
          <a:xfrm>
            <a:off x="474750" y="14304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practice an easy way to get started with your students in a system of phonics, so you can start immediately!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3"/>
          <p:cNvSpPr txBox="1">
            <a:spLocks noGrp="1"/>
          </p:cNvSpPr>
          <p:nvPr>
            <p:ph type="title"/>
          </p:nvPr>
        </p:nvSpPr>
        <p:spPr>
          <a:xfrm>
            <a:off x="1141750" y="1067575"/>
            <a:ext cx="18390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Find the DSA on your table</a:t>
            </a:r>
            <a:endParaRPr/>
          </a:p>
        </p:txBody>
      </p:sp>
      <p:sp>
        <p:nvSpPr>
          <p:cNvPr id="260" name="Google Shape;260;p43"/>
          <p:cNvSpPr txBox="1">
            <a:spLocks noGrp="1"/>
          </p:cNvSpPr>
          <p:nvPr>
            <p:ph type="body" idx="1"/>
          </p:nvPr>
        </p:nvSpPr>
        <p:spPr>
          <a:xfrm>
            <a:off x="5233950" y="1196900"/>
            <a:ext cx="2979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r>
              <a:rPr lang="en" u="sng">
                <a:solidFill>
                  <a:schemeClr val="hlink"/>
                </a:solidFill>
                <a:hlinkClick r:id="rId3"/>
              </a:rPr>
              <a:t>https://drive.google.com/file/d/0B2JElIpasttxYWxGYWVzcy1KM1E/view?resourcekey=0-dBZbVwu0Q5RUi99Ax60qjg</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261" name="Google Shape;261;p43"/>
          <p:cNvPicPr preferRelativeResize="0"/>
          <p:nvPr/>
        </p:nvPicPr>
        <p:blipFill>
          <a:blip r:embed="rId4">
            <a:alphaModFix/>
          </a:blip>
          <a:stretch>
            <a:fillRect/>
          </a:stretch>
        </p:blipFill>
        <p:spPr>
          <a:xfrm>
            <a:off x="4270450" y="0"/>
            <a:ext cx="4357900" cy="5638026"/>
          </a:xfrm>
          <a:prstGeom prst="rect">
            <a:avLst/>
          </a:prstGeom>
          <a:noFill/>
          <a:ln>
            <a:noFill/>
          </a:ln>
        </p:spPr>
      </p:pic>
      <p:sp>
        <p:nvSpPr>
          <p:cNvPr id="262" name="Google Shape;262;p43"/>
          <p:cNvSpPr txBox="1"/>
          <p:nvPr/>
        </p:nvSpPr>
        <p:spPr>
          <a:xfrm>
            <a:off x="4181550" y="1196900"/>
            <a:ext cx="1052400" cy="2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LN</a:t>
            </a:r>
            <a:endParaRPr sz="1800">
              <a:solidFill>
                <a:schemeClr val="dk2"/>
              </a:solidFill>
              <a:latin typeface="Open Sans"/>
              <a:ea typeface="Open Sans"/>
              <a:cs typeface="Open Sans"/>
              <a:sym typeface="Open Sans"/>
            </a:endParaRPr>
          </a:p>
        </p:txBody>
      </p:sp>
      <p:sp>
        <p:nvSpPr>
          <p:cNvPr id="263" name="Google Shape;263;p43"/>
          <p:cNvSpPr txBox="1"/>
          <p:nvPr/>
        </p:nvSpPr>
        <p:spPr>
          <a:xfrm>
            <a:off x="4270450" y="1937550"/>
            <a:ext cx="889500" cy="17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WW</a:t>
            </a:r>
            <a:endParaRPr sz="1800">
              <a:solidFill>
                <a:schemeClr val="dk2"/>
              </a:solidFill>
              <a:latin typeface="Open Sans"/>
              <a:ea typeface="Open Sans"/>
              <a:cs typeface="Open Sans"/>
              <a:sym typeface="Open Sans"/>
            </a:endParaRPr>
          </a:p>
        </p:txBody>
      </p:sp>
      <p:sp>
        <p:nvSpPr>
          <p:cNvPr id="264" name="Google Shape;264;p43"/>
          <p:cNvSpPr txBox="1"/>
          <p:nvPr/>
        </p:nvSpPr>
        <p:spPr>
          <a:xfrm>
            <a:off x="4374200" y="2589400"/>
            <a:ext cx="1052400" cy="2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SJ</a:t>
            </a:r>
            <a:endParaRPr sz="1800">
              <a:solidFill>
                <a:schemeClr val="dk2"/>
              </a:solidFill>
              <a:latin typeface="Open Sans"/>
              <a:ea typeface="Open Sans"/>
              <a:cs typeface="Open Sans"/>
              <a:sym typeface="Open Sans"/>
            </a:endParaRPr>
          </a:p>
        </p:txBody>
      </p:sp>
      <p:sp>
        <p:nvSpPr>
          <p:cNvPr id="265" name="Google Shape;265;p43"/>
          <p:cNvSpPr txBox="1"/>
          <p:nvPr/>
        </p:nvSpPr>
        <p:spPr>
          <a:xfrm>
            <a:off x="4181550" y="3330050"/>
            <a:ext cx="889500" cy="17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DC</a:t>
            </a:r>
            <a:endParaRPr sz="1800">
              <a:solidFill>
                <a:schemeClr val="dk2"/>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4"/>
          <p:cNvSpPr txBox="1">
            <a:spLocks noGrp="1"/>
          </p:cNvSpPr>
          <p:nvPr>
            <p:ph type="title"/>
          </p:nvPr>
        </p:nvSpPr>
        <p:spPr>
          <a:xfrm>
            <a:off x="311700" y="445025"/>
            <a:ext cx="2588400" cy="262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Find the DSA Class Record</a:t>
            </a:r>
            <a:endParaRPr/>
          </a:p>
        </p:txBody>
      </p:sp>
      <p:sp>
        <p:nvSpPr>
          <p:cNvPr id="271" name="Google Shape;271;p4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72" name="Google Shape;272;p44"/>
          <p:cNvPicPr preferRelativeResize="0"/>
          <p:nvPr/>
        </p:nvPicPr>
        <p:blipFill>
          <a:blip r:embed="rId3">
            <a:alphaModFix/>
          </a:blip>
          <a:stretch>
            <a:fillRect/>
          </a:stretch>
        </p:blipFill>
        <p:spPr>
          <a:xfrm>
            <a:off x="2613050" y="0"/>
            <a:ext cx="3917901" cy="51435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3 stages we will focus on </a:t>
            </a:r>
            <a:endParaRPr/>
          </a:p>
        </p:txBody>
      </p:sp>
      <p:sp>
        <p:nvSpPr>
          <p:cNvPr id="278" name="Google Shape;278;p45"/>
          <p:cNvSpPr txBox="1">
            <a:spLocks noGrp="1"/>
          </p:cNvSpPr>
          <p:nvPr>
            <p:ph type="body" idx="1"/>
          </p:nvPr>
        </p:nvSpPr>
        <p:spPr>
          <a:xfrm>
            <a:off x="311700" y="1266325"/>
            <a:ext cx="8520600" cy="33018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endParaRPr b="1"/>
          </a:p>
          <a:p>
            <a:pPr marL="0" lvl="0" indent="0" algn="l" rtl="0">
              <a:spcBef>
                <a:spcPts val="1200"/>
              </a:spcBef>
              <a:spcAft>
                <a:spcPts val="0"/>
              </a:spcAft>
              <a:buNone/>
            </a:pPr>
            <a:endParaRPr sz="2241" b="1"/>
          </a:p>
          <a:p>
            <a:pPr marL="0" lvl="0" indent="0" algn="l" rtl="0">
              <a:spcBef>
                <a:spcPts val="1200"/>
              </a:spcBef>
              <a:spcAft>
                <a:spcPts val="0"/>
              </a:spcAft>
              <a:buNone/>
            </a:pPr>
            <a:r>
              <a:rPr lang="en" sz="2241" b="1"/>
              <a:t>Letter name</a:t>
            </a:r>
            <a:endParaRPr sz="2241" b="1"/>
          </a:p>
          <a:p>
            <a:pPr marL="0" lvl="0" indent="0" algn="l" rtl="0">
              <a:spcBef>
                <a:spcPts val="1200"/>
              </a:spcBef>
              <a:spcAft>
                <a:spcPts val="0"/>
              </a:spcAft>
              <a:buNone/>
            </a:pPr>
            <a:r>
              <a:rPr lang="en" sz="2241" b="1"/>
              <a:t>Within Word</a:t>
            </a:r>
            <a:endParaRPr sz="2241" b="1"/>
          </a:p>
          <a:p>
            <a:pPr marL="0" lvl="0" indent="0" algn="l" rtl="0">
              <a:spcBef>
                <a:spcPts val="1200"/>
              </a:spcBef>
              <a:spcAft>
                <a:spcPts val="0"/>
              </a:spcAft>
              <a:buNone/>
            </a:pPr>
            <a:r>
              <a:rPr lang="en" sz="2241" b="1"/>
              <a:t>Syllable Juncture</a:t>
            </a:r>
            <a:endParaRPr sz="2241" b="1"/>
          </a:p>
          <a:p>
            <a:pPr marL="0" lvl="0" indent="0" algn="l" rtl="0">
              <a:spcBef>
                <a:spcPts val="1200"/>
              </a:spcBef>
              <a:spcAft>
                <a:spcPts val="0"/>
              </a:spcAft>
              <a:buNone/>
            </a:pPr>
            <a:endParaRPr b="1"/>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6"/>
          <p:cNvSpPr txBox="1">
            <a:spLocks noGrp="1"/>
          </p:cNvSpPr>
          <p:nvPr>
            <p:ph type="title"/>
          </p:nvPr>
        </p:nvSpPr>
        <p:spPr>
          <a:xfrm>
            <a:off x="1052825" y="1097225"/>
            <a:ext cx="23874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Find the  Letter Name Stage Scoring Sample</a:t>
            </a:r>
            <a:endParaRPr/>
          </a:p>
        </p:txBody>
      </p:sp>
      <p:sp>
        <p:nvSpPr>
          <p:cNvPr id="284" name="Google Shape;284;p4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85" name="Google Shape;285;p46"/>
          <p:cNvPicPr preferRelativeResize="0"/>
          <p:nvPr/>
        </p:nvPicPr>
        <p:blipFill>
          <a:blip r:embed="rId3">
            <a:alphaModFix/>
          </a:blip>
          <a:stretch>
            <a:fillRect/>
          </a:stretch>
        </p:blipFill>
        <p:spPr>
          <a:xfrm>
            <a:off x="4095325" y="0"/>
            <a:ext cx="3917901" cy="51435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errors do you see? </a:t>
            </a:r>
            <a:endParaRPr/>
          </a:p>
        </p:txBody>
      </p:sp>
      <p:sp>
        <p:nvSpPr>
          <p:cNvPr id="291" name="Google Shape;291;p4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92" name="Google Shape;292;p47"/>
          <p:cNvPicPr preferRelativeResize="0"/>
          <p:nvPr/>
        </p:nvPicPr>
        <p:blipFill>
          <a:blip r:embed="rId3">
            <a:alphaModFix/>
          </a:blip>
          <a:stretch>
            <a:fillRect/>
          </a:stretch>
        </p:blipFill>
        <p:spPr>
          <a:xfrm>
            <a:off x="2854588" y="1465801"/>
            <a:ext cx="3995050" cy="29037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00000"/>
                </a:solidFill>
              </a:rPr>
              <a:t>Ask ChatGPT to give you a Words Their Way or Word Journeys sort for [provide spelling error].</a:t>
            </a:r>
            <a:endParaRPr>
              <a:solidFill>
                <a:srgbClr val="000000"/>
              </a:solidFill>
            </a:endParaRPr>
          </a:p>
          <a:p>
            <a:pPr marL="0" lvl="0" indent="0" algn="l" rtl="0">
              <a:spcBef>
                <a:spcPts val="0"/>
              </a:spcBef>
              <a:spcAft>
                <a:spcPts val="0"/>
              </a:spcAft>
              <a:buNone/>
            </a:pPr>
            <a:endParaRPr/>
          </a:p>
          <a:p>
            <a:pPr marL="0" lvl="0" indent="0" algn="l" rtl="0">
              <a:spcBef>
                <a:spcPts val="0"/>
              </a:spcBef>
              <a:spcAft>
                <a:spcPts val="0"/>
              </a:spcAft>
              <a:buNone/>
            </a:pPr>
            <a:r>
              <a:rPr lang="en"/>
              <a:t>Prompt:</a:t>
            </a:r>
            <a:endParaRPr/>
          </a:p>
          <a:p>
            <a:pPr marL="0" lvl="0" indent="0" algn="l" rtl="0">
              <a:spcBef>
                <a:spcPts val="0"/>
              </a:spcBef>
              <a:spcAft>
                <a:spcPts val="0"/>
              </a:spcAft>
              <a:buNone/>
            </a:pPr>
            <a:r>
              <a:rPr lang="en"/>
              <a:t>Give me a Words Their Way sort for this spelling error: rob for RUB. Give me at least 10 words per category. </a:t>
            </a:r>
            <a:endParaRPr/>
          </a:p>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03" name="Google Shape;303;p49"/>
          <p:cNvSpPr txBox="1">
            <a:spLocks noGrp="1"/>
          </p:cNvSpPr>
          <p:nvPr>
            <p:ph type="body" idx="1"/>
          </p:nvPr>
        </p:nvSpPr>
        <p:spPr>
          <a:xfrm>
            <a:off x="776400" y="222375"/>
            <a:ext cx="3795600" cy="4923900"/>
          </a:xfrm>
          <a:prstGeom prst="rect">
            <a:avLst/>
          </a:prstGeom>
        </p:spPr>
        <p:txBody>
          <a:bodyPr spcFirstLastPara="1" wrap="square" lIns="91425" tIns="91425" rIns="91425" bIns="91425" anchor="t" anchorCtr="0">
            <a:normAutofit fontScale="62500" lnSpcReduction="20000"/>
          </a:bodyPr>
          <a:lstStyle/>
          <a:p>
            <a:pPr marL="0" lvl="0" indent="0" algn="l" rtl="0">
              <a:spcBef>
                <a:spcPts val="1200"/>
              </a:spcBef>
              <a:spcAft>
                <a:spcPts val="0"/>
              </a:spcAft>
              <a:buNone/>
            </a:pPr>
            <a:r>
              <a:rPr lang="en" sz="1865">
                <a:solidFill>
                  <a:srgbClr val="000000"/>
                </a:solidFill>
                <a:latin typeface="Arial"/>
                <a:ea typeface="Arial"/>
                <a:cs typeface="Arial"/>
                <a:sym typeface="Arial"/>
              </a:rPr>
              <a:t>For the spelling error "rob" for "rub," the student is likely struggling with differentiating between short vowel sounds, specifically the short "u" (/ʌ/) sound in "rub" and the short "o" (/ɒ/) sound in "rob." A Words Their Way sort can focus on words with short "u" vs. short "o" sounds to help students differentiate between these vowels.</a:t>
            </a:r>
            <a:endParaRPr sz="1865">
              <a:solidFill>
                <a:srgbClr val="000000"/>
              </a:solidFill>
              <a:latin typeface="Arial"/>
              <a:ea typeface="Arial"/>
              <a:cs typeface="Arial"/>
              <a:sym typeface="Arial"/>
            </a:endParaRPr>
          </a:p>
          <a:p>
            <a:pPr marL="0" lvl="0" indent="0" algn="l" rtl="0">
              <a:spcBef>
                <a:spcPts val="1400"/>
              </a:spcBef>
              <a:spcAft>
                <a:spcPts val="0"/>
              </a:spcAft>
              <a:buNone/>
            </a:pPr>
            <a:r>
              <a:rPr lang="en" sz="2623" b="1">
                <a:solidFill>
                  <a:srgbClr val="000000"/>
                </a:solidFill>
                <a:latin typeface="Arial"/>
                <a:ea typeface="Arial"/>
                <a:cs typeface="Arial"/>
                <a:sym typeface="Arial"/>
              </a:rPr>
              <a:t>Category 1: Short "u" </a:t>
            </a:r>
            <a:endParaRPr sz="2623" b="1">
              <a:solidFill>
                <a:srgbClr val="000000"/>
              </a:solidFill>
              <a:latin typeface="Arial"/>
              <a:ea typeface="Arial"/>
              <a:cs typeface="Arial"/>
              <a:sym typeface="Arial"/>
            </a:endParaRPr>
          </a:p>
          <a:p>
            <a:pPr marL="457200" lvl="0" indent="-324775" algn="l" rtl="0">
              <a:spcBef>
                <a:spcPts val="1200"/>
              </a:spcBef>
              <a:spcAft>
                <a:spcPts val="0"/>
              </a:spcAft>
              <a:buClr>
                <a:srgbClr val="000000"/>
              </a:buClr>
              <a:buSzPct val="100000"/>
              <a:buFont typeface="Arial"/>
              <a:buAutoNum type="arabicPeriod"/>
            </a:pPr>
            <a:r>
              <a:rPr lang="en" sz="2423" b="1">
                <a:solidFill>
                  <a:srgbClr val="000000"/>
                </a:solidFill>
                <a:latin typeface="Arial"/>
                <a:ea typeface="Arial"/>
                <a:cs typeface="Arial"/>
                <a:sym typeface="Arial"/>
              </a:rPr>
              <a:t>rub</a:t>
            </a:r>
            <a:endParaRPr sz="2423" b="1">
              <a:solidFill>
                <a:srgbClr val="000000"/>
              </a:solidFill>
              <a:latin typeface="Arial"/>
              <a:ea typeface="Arial"/>
              <a:cs typeface="Arial"/>
              <a:sym typeface="Arial"/>
            </a:endParaRPr>
          </a:p>
          <a:p>
            <a:pPr marL="457200" lvl="0" indent="-324775" algn="l" rtl="0">
              <a:spcBef>
                <a:spcPts val="0"/>
              </a:spcBef>
              <a:spcAft>
                <a:spcPts val="0"/>
              </a:spcAft>
              <a:buClr>
                <a:srgbClr val="000000"/>
              </a:buClr>
              <a:buSzPct val="100000"/>
              <a:buFont typeface="Arial"/>
              <a:buAutoNum type="arabicPeriod"/>
            </a:pPr>
            <a:r>
              <a:rPr lang="en" sz="2423" b="1">
                <a:solidFill>
                  <a:srgbClr val="000000"/>
                </a:solidFill>
                <a:latin typeface="Arial"/>
                <a:ea typeface="Arial"/>
                <a:cs typeface="Arial"/>
                <a:sym typeface="Arial"/>
              </a:rPr>
              <a:t>cub</a:t>
            </a:r>
            <a:endParaRPr sz="2423" b="1">
              <a:solidFill>
                <a:srgbClr val="000000"/>
              </a:solidFill>
              <a:latin typeface="Arial"/>
              <a:ea typeface="Arial"/>
              <a:cs typeface="Arial"/>
              <a:sym typeface="Arial"/>
            </a:endParaRPr>
          </a:p>
          <a:p>
            <a:pPr marL="457200" lvl="0" indent="-324775" algn="l" rtl="0">
              <a:spcBef>
                <a:spcPts val="0"/>
              </a:spcBef>
              <a:spcAft>
                <a:spcPts val="0"/>
              </a:spcAft>
              <a:buClr>
                <a:srgbClr val="000000"/>
              </a:buClr>
              <a:buSzPct val="100000"/>
              <a:buFont typeface="Arial"/>
              <a:buAutoNum type="arabicPeriod"/>
            </a:pPr>
            <a:r>
              <a:rPr lang="en" sz="2423" b="1">
                <a:solidFill>
                  <a:srgbClr val="000000"/>
                </a:solidFill>
                <a:latin typeface="Arial"/>
                <a:ea typeface="Arial"/>
                <a:cs typeface="Arial"/>
                <a:sym typeface="Arial"/>
              </a:rPr>
              <a:t>tub</a:t>
            </a:r>
            <a:endParaRPr sz="2423" b="1">
              <a:solidFill>
                <a:srgbClr val="000000"/>
              </a:solidFill>
              <a:latin typeface="Arial"/>
              <a:ea typeface="Arial"/>
              <a:cs typeface="Arial"/>
              <a:sym typeface="Arial"/>
            </a:endParaRPr>
          </a:p>
          <a:p>
            <a:pPr marL="457200" lvl="0" indent="-324775" algn="l" rtl="0">
              <a:spcBef>
                <a:spcPts val="0"/>
              </a:spcBef>
              <a:spcAft>
                <a:spcPts val="0"/>
              </a:spcAft>
              <a:buClr>
                <a:srgbClr val="000000"/>
              </a:buClr>
              <a:buSzPct val="100000"/>
              <a:buFont typeface="Arial"/>
              <a:buAutoNum type="arabicPeriod"/>
            </a:pPr>
            <a:r>
              <a:rPr lang="en" sz="2423" b="1">
                <a:solidFill>
                  <a:srgbClr val="000000"/>
                </a:solidFill>
                <a:latin typeface="Arial"/>
                <a:ea typeface="Arial"/>
                <a:cs typeface="Arial"/>
                <a:sym typeface="Arial"/>
              </a:rPr>
              <a:t>hug</a:t>
            </a:r>
            <a:endParaRPr sz="2423" b="1">
              <a:solidFill>
                <a:srgbClr val="000000"/>
              </a:solidFill>
              <a:latin typeface="Arial"/>
              <a:ea typeface="Arial"/>
              <a:cs typeface="Arial"/>
              <a:sym typeface="Arial"/>
            </a:endParaRPr>
          </a:p>
          <a:p>
            <a:pPr marL="457200" lvl="0" indent="-324775" algn="l" rtl="0">
              <a:spcBef>
                <a:spcPts val="0"/>
              </a:spcBef>
              <a:spcAft>
                <a:spcPts val="0"/>
              </a:spcAft>
              <a:buClr>
                <a:srgbClr val="000000"/>
              </a:buClr>
              <a:buSzPct val="100000"/>
              <a:buFont typeface="Arial"/>
              <a:buAutoNum type="arabicPeriod"/>
            </a:pPr>
            <a:r>
              <a:rPr lang="en" sz="2423" b="1">
                <a:solidFill>
                  <a:srgbClr val="000000"/>
                </a:solidFill>
                <a:latin typeface="Arial"/>
                <a:ea typeface="Arial"/>
                <a:cs typeface="Arial"/>
                <a:sym typeface="Arial"/>
              </a:rPr>
              <a:t>mug</a:t>
            </a:r>
            <a:endParaRPr sz="2423" b="1">
              <a:solidFill>
                <a:srgbClr val="000000"/>
              </a:solidFill>
              <a:latin typeface="Arial"/>
              <a:ea typeface="Arial"/>
              <a:cs typeface="Arial"/>
              <a:sym typeface="Arial"/>
            </a:endParaRPr>
          </a:p>
          <a:p>
            <a:pPr marL="457200" lvl="0" indent="-324775" algn="l" rtl="0">
              <a:spcBef>
                <a:spcPts val="0"/>
              </a:spcBef>
              <a:spcAft>
                <a:spcPts val="0"/>
              </a:spcAft>
              <a:buClr>
                <a:srgbClr val="000000"/>
              </a:buClr>
              <a:buSzPct val="100000"/>
              <a:buFont typeface="Arial"/>
              <a:buAutoNum type="arabicPeriod"/>
            </a:pPr>
            <a:r>
              <a:rPr lang="en" sz="2423" b="1">
                <a:solidFill>
                  <a:srgbClr val="000000"/>
                </a:solidFill>
                <a:latin typeface="Arial"/>
                <a:ea typeface="Arial"/>
                <a:cs typeface="Arial"/>
                <a:sym typeface="Arial"/>
              </a:rPr>
              <a:t>sun</a:t>
            </a:r>
            <a:endParaRPr sz="2423" b="1">
              <a:solidFill>
                <a:srgbClr val="000000"/>
              </a:solidFill>
              <a:latin typeface="Arial"/>
              <a:ea typeface="Arial"/>
              <a:cs typeface="Arial"/>
              <a:sym typeface="Arial"/>
            </a:endParaRPr>
          </a:p>
          <a:p>
            <a:pPr marL="457200" lvl="0" indent="-324775" algn="l" rtl="0">
              <a:spcBef>
                <a:spcPts val="0"/>
              </a:spcBef>
              <a:spcAft>
                <a:spcPts val="0"/>
              </a:spcAft>
              <a:buClr>
                <a:srgbClr val="000000"/>
              </a:buClr>
              <a:buSzPct val="100000"/>
              <a:buFont typeface="Arial"/>
              <a:buAutoNum type="arabicPeriod"/>
            </a:pPr>
            <a:r>
              <a:rPr lang="en" sz="2423" b="1">
                <a:solidFill>
                  <a:srgbClr val="000000"/>
                </a:solidFill>
                <a:latin typeface="Arial"/>
                <a:ea typeface="Arial"/>
                <a:cs typeface="Arial"/>
                <a:sym typeface="Arial"/>
              </a:rPr>
              <a:t>bun</a:t>
            </a:r>
            <a:endParaRPr sz="2423" b="1">
              <a:solidFill>
                <a:srgbClr val="000000"/>
              </a:solidFill>
              <a:latin typeface="Arial"/>
              <a:ea typeface="Arial"/>
              <a:cs typeface="Arial"/>
              <a:sym typeface="Arial"/>
            </a:endParaRPr>
          </a:p>
          <a:p>
            <a:pPr marL="457200" lvl="0" indent="-324775" algn="l" rtl="0">
              <a:spcBef>
                <a:spcPts val="0"/>
              </a:spcBef>
              <a:spcAft>
                <a:spcPts val="0"/>
              </a:spcAft>
              <a:buClr>
                <a:srgbClr val="000000"/>
              </a:buClr>
              <a:buSzPct val="100000"/>
              <a:buFont typeface="Arial"/>
              <a:buAutoNum type="arabicPeriod"/>
            </a:pPr>
            <a:r>
              <a:rPr lang="en" sz="2423" b="1">
                <a:solidFill>
                  <a:srgbClr val="000000"/>
                </a:solidFill>
                <a:latin typeface="Arial"/>
                <a:ea typeface="Arial"/>
                <a:cs typeface="Arial"/>
                <a:sym typeface="Arial"/>
              </a:rPr>
              <a:t>fun</a:t>
            </a:r>
            <a:endParaRPr sz="2423" b="1">
              <a:solidFill>
                <a:srgbClr val="000000"/>
              </a:solidFill>
              <a:latin typeface="Arial"/>
              <a:ea typeface="Arial"/>
              <a:cs typeface="Arial"/>
              <a:sym typeface="Arial"/>
            </a:endParaRPr>
          </a:p>
          <a:p>
            <a:pPr marL="457200" lvl="0" indent="-324775" algn="l" rtl="0">
              <a:spcBef>
                <a:spcPts val="0"/>
              </a:spcBef>
              <a:spcAft>
                <a:spcPts val="0"/>
              </a:spcAft>
              <a:buClr>
                <a:srgbClr val="000000"/>
              </a:buClr>
              <a:buSzPct val="100000"/>
              <a:buFont typeface="Arial"/>
              <a:buAutoNum type="arabicPeriod"/>
            </a:pPr>
            <a:r>
              <a:rPr lang="en" sz="2423" b="1">
                <a:solidFill>
                  <a:srgbClr val="000000"/>
                </a:solidFill>
                <a:latin typeface="Arial"/>
                <a:ea typeface="Arial"/>
                <a:cs typeface="Arial"/>
                <a:sym typeface="Arial"/>
              </a:rPr>
              <a:t>cut</a:t>
            </a:r>
            <a:endParaRPr sz="2423" b="1">
              <a:solidFill>
                <a:srgbClr val="000000"/>
              </a:solidFill>
              <a:latin typeface="Arial"/>
              <a:ea typeface="Arial"/>
              <a:cs typeface="Arial"/>
              <a:sym typeface="Arial"/>
            </a:endParaRPr>
          </a:p>
          <a:p>
            <a:pPr marL="457200" lvl="0" indent="-324775" algn="l" rtl="0">
              <a:spcBef>
                <a:spcPts val="0"/>
              </a:spcBef>
              <a:spcAft>
                <a:spcPts val="0"/>
              </a:spcAft>
              <a:buClr>
                <a:srgbClr val="000000"/>
              </a:buClr>
              <a:buSzPct val="100000"/>
              <a:buFont typeface="Arial"/>
              <a:buAutoNum type="arabicPeriod"/>
            </a:pPr>
            <a:r>
              <a:rPr lang="en" sz="2423" b="1">
                <a:solidFill>
                  <a:srgbClr val="000000"/>
                </a:solidFill>
                <a:latin typeface="Arial"/>
                <a:ea typeface="Arial"/>
                <a:cs typeface="Arial"/>
                <a:sym typeface="Arial"/>
              </a:rPr>
              <a:t>bud</a:t>
            </a:r>
            <a:endParaRPr sz="2423" b="1">
              <a:solidFill>
                <a:srgbClr val="000000"/>
              </a:solidFill>
              <a:latin typeface="Arial"/>
              <a:ea typeface="Arial"/>
              <a:cs typeface="Arial"/>
              <a:sym typeface="Arial"/>
            </a:endParaRPr>
          </a:p>
          <a:p>
            <a:pPr marL="457200" lvl="0" indent="0" algn="l" rtl="0">
              <a:spcBef>
                <a:spcPts val="1200"/>
              </a:spcBef>
              <a:spcAft>
                <a:spcPts val="0"/>
              </a:spcAft>
              <a:buNone/>
            </a:pPr>
            <a:endParaRPr sz="1100" b="1">
              <a:solidFill>
                <a:srgbClr val="000000"/>
              </a:solidFill>
              <a:latin typeface="Arial"/>
              <a:ea typeface="Arial"/>
              <a:cs typeface="Arial"/>
              <a:sym typeface="Arial"/>
            </a:endParaRPr>
          </a:p>
          <a:p>
            <a:pPr marL="0" lvl="0" indent="0" algn="l" rtl="0">
              <a:spcBef>
                <a:spcPts val="1200"/>
              </a:spcBef>
              <a:spcAft>
                <a:spcPts val="1200"/>
              </a:spcAft>
              <a:buNone/>
            </a:pPr>
            <a:endParaRPr/>
          </a:p>
        </p:txBody>
      </p:sp>
      <p:sp>
        <p:nvSpPr>
          <p:cNvPr id="304" name="Google Shape;304;p49"/>
          <p:cNvSpPr txBox="1"/>
          <p:nvPr/>
        </p:nvSpPr>
        <p:spPr>
          <a:xfrm>
            <a:off x="5723225" y="761025"/>
            <a:ext cx="2890200" cy="3846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en" sz="1900" b="1"/>
              <a:t>Category 2: Short "o" </a:t>
            </a:r>
            <a:endParaRPr sz="1900" b="1"/>
          </a:p>
          <a:p>
            <a:pPr marL="457200" lvl="0" indent="-336550" algn="l" rtl="0">
              <a:lnSpc>
                <a:spcPct val="115000"/>
              </a:lnSpc>
              <a:spcBef>
                <a:spcPts val="1200"/>
              </a:spcBef>
              <a:spcAft>
                <a:spcPts val="0"/>
              </a:spcAft>
              <a:buSzPts val="1700"/>
              <a:buAutoNum type="arabicPeriod"/>
            </a:pPr>
            <a:r>
              <a:rPr lang="en" sz="1700" b="1"/>
              <a:t>rob</a:t>
            </a:r>
            <a:endParaRPr sz="1700" b="1"/>
          </a:p>
          <a:p>
            <a:pPr marL="457200" lvl="0" indent="-336550" algn="l" rtl="0">
              <a:lnSpc>
                <a:spcPct val="115000"/>
              </a:lnSpc>
              <a:spcBef>
                <a:spcPts val="0"/>
              </a:spcBef>
              <a:spcAft>
                <a:spcPts val="0"/>
              </a:spcAft>
              <a:buSzPts val="1700"/>
              <a:buAutoNum type="arabicPeriod"/>
            </a:pPr>
            <a:r>
              <a:rPr lang="en" sz="1700" b="1"/>
              <a:t>sob</a:t>
            </a:r>
            <a:endParaRPr sz="1700" b="1"/>
          </a:p>
          <a:p>
            <a:pPr marL="457200" lvl="0" indent="-336550" algn="l" rtl="0">
              <a:lnSpc>
                <a:spcPct val="115000"/>
              </a:lnSpc>
              <a:spcBef>
                <a:spcPts val="0"/>
              </a:spcBef>
              <a:spcAft>
                <a:spcPts val="0"/>
              </a:spcAft>
              <a:buSzPts val="1700"/>
              <a:buAutoNum type="arabicPeriod"/>
            </a:pPr>
            <a:r>
              <a:rPr lang="en" sz="1700" b="1"/>
              <a:t>job</a:t>
            </a:r>
            <a:endParaRPr sz="1700" b="1"/>
          </a:p>
          <a:p>
            <a:pPr marL="457200" lvl="0" indent="-336550" algn="l" rtl="0">
              <a:lnSpc>
                <a:spcPct val="115000"/>
              </a:lnSpc>
              <a:spcBef>
                <a:spcPts val="0"/>
              </a:spcBef>
              <a:spcAft>
                <a:spcPts val="0"/>
              </a:spcAft>
              <a:buSzPts val="1700"/>
              <a:buAutoNum type="arabicPeriod"/>
            </a:pPr>
            <a:r>
              <a:rPr lang="en" sz="1700" b="1"/>
              <a:t>cot</a:t>
            </a:r>
            <a:endParaRPr sz="1700" b="1"/>
          </a:p>
          <a:p>
            <a:pPr marL="457200" lvl="0" indent="-336550" algn="l" rtl="0">
              <a:lnSpc>
                <a:spcPct val="115000"/>
              </a:lnSpc>
              <a:spcBef>
                <a:spcPts val="0"/>
              </a:spcBef>
              <a:spcAft>
                <a:spcPts val="0"/>
              </a:spcAft>
              <a:buSzPts val="1700"/>
              <a:buAutoNum type="arabicPeriod"/>
            </a:pPr>
            <a:r>
              <a:rPr lang="en" sz="1700" b="1"/>
              <a:t>not</a:t>
            </a:r>
            <a:endParaRPr sz="1700" b="1"/>
          </a:p>
          <a:p>
            <a:pPr marL="457200" lvl="0" indent="-336550" algn="l" rtl="0">
              <a:lnSpc>
                <a:spcPct val="115000"/>
              </a:lnSpc>
              <a:spcBef>
                <a:spcPts val="0"/>
              </a:spcBef>
              <a:spcAft>
                <a:spcPts val="0"/>
              </a:spcAft>
              <a:buSzPts val="1700"/>
              <a:buAutoNum type="arabicPeriod"/>
            </a:pPr>
            <a:r>
              <a:rPr lang="en" sz="1700" b="1"/>
              <a:t>hop</a:t>
            </a:r>
            <a:endParaRPr sz="1700" b="1"/>
          </a:p>
          <a:p>
            <a:pPr marL="457200" lvl="0" indent="-336550" algn="l" rtl="0">
              <a:lnSpc>
                <a:spcPct val="115000"/>
              </a:lnSpc>
              <a:spcBef>
                <a:spcPts val="0"/>
              </a:spcBef>
              <a:spcAft>
                <a:spcPts val="0"/>
              </a:spcAft>
              <a:buSzPts val="1700"/>
              <a:buAutoNum type="arabicPeriod"/>
            </a:pPr>
            <a:r>
              <a:rPr lang="en" sz="1700" b="1"/>
              <a:t>top</a:t>
            </a:r>
            <a:endParaRPr sz="1700" b="1"/>
          </a:p>
          <a:p>
            <a:pPr marL="457200" lvl="0" indent="-336550" algn="l" rtl="0">
              <a:lnSpc>
                <a:spcPct val="115000"/>
              </a:lnSpc>
              <a:spcBef>
                <a:spcPts val="0"/>
              </a:spcBef>
              <a:spcAft>
                <a:spcPts val="0"/>
              </a:spcAft>
              <a:buSzPts val="1700"/>
              <a:buAutoNum type="arabicPeriod"/>
            </a:pPr>
            <a:r>
              <a:rPr lang="en" sz="1700" b="1"/>
              <a:t>dog</a:t>
            </a:r>
            <a:endParaRPr sz="1700" b="1"/>
          </a:p>
          <a:p>
            <a:pPr marL="457200" lvl="0" indent="-336550" algn="l" rtl="0">
              <a:lnSpc>
                <a:spcPct val="115000"/>
              </a:lnSpc>
              <a:spcBef>
                <a:spcPts val="0"/>
              </a:spcBef>
              <a:spcAft>
                <a:spcPts val="0"/>
              </a:spcAft>
              <a:buSzPts val="1700"/>
              <a:buAutoNum type="arabicPeriod"/>
            </a:pPr>
            <a:r>
              <a:rPr lang="en" sz="1700" b="1"/>
              <a:t>log</a:t>
            </a:r>
            <a:endParaRPr sz="1700" b="1"/>
          </a:p>
          <a:p>
            <a:pPr marL="457200" lvl="0" indent="-336550" algn="l" rtl="0">
              <a:lnSpc>
                <a:spcPct val="115000"/>
              </a:lnSpc>
              <a:spcBef>
                <a:spcPts val="0"/>
              </a:spcBef>
              <a:spcAft>
                <a:spcPts val="0"/>
              </a:spcAft>
              <a:buSzPts val="1700"/>
              <a:buAutoNum type="arabicPeriod"/>
            </a:pPr>
            <a:r>
              <a:rPr lang="en" sz="1700" b="1"/>
              <a:t>fog</a:t>
            </a:r>
            <a:endParaRPr sz="2400">
              <a:solidFill>
                <a:schemeClr val="dk2"/>
              </a:solidFill>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10" name="Google Shape;310;p50"/>
          <p:cNvSpPr txBox="1">
            <a:spLocks noGrp="1"/>
          </p:cNvSpPr>
          <p:nvPr>
            <p:ph type="body" idx="1"/>
          </p:nvPr>
        </p:nvSpPr>
        <p:spPr>
          <a:xfrm>
            <a:off x="311700" y="1266325"/>
            <a:ext cx="20385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Headers in </a:t>
            </a:r>
            <a:r>
              <a:rPr lang="en" b="1"/>
              <a:t>bold</a:t>
            </a:r>
            <a:endParaRPr b="1"/>
          </a:p>
          <a:p>
            <a:pPr marL="0" lvl="0" indent="0" algn="l" rtl="0">
              <a:spcBef>
                <a:spcPts val="1200"/>
              </a:spcBef>
              <a:spcAft>
                <a:spcPts val="1200"/>
              </a:spcAft>
              <a:buNone/>
            </a:pPr>
            <a:r>
              <a:rPr lang="en" b="1"/>
              <a:t> and fill in with other words out of order.</a:t>
            </a:r>
            <a:endParaRPr b="1"/>
          </a:p>
        </p:txBody>
      </p:sp>
      <p:pic>
        <p:nvPicPr>
          <p:cNvPr id="311" name="Google Shape;311;p50"/>
          <p:cNvPicPr preferRelativeResize="0"/>
          <p:nvPr/>
        </p:nvPicPr>
        <p:blipFill>
          <a:blip r:embed="rId3">
            <a:alphaModFix/>
          </a:blip>
          <a:stretch>
            <a:fillRect/>
          </a:stretch>
        </p:blipFill>
        <p:spPr>
          <a:xfrm>
            <a:off x="2613050" y="0"/>
            <a:ext cx="3917901" cy="5143501"/>
          </a:xfrm>
          <a:prstGeom prst="rect">
            <a:avLst/>
          </a:prstGeom>
          <a:noFill/>
          <a:ln>
            <a:noFill/>
          </a:ln>
        </p:spPr>
      </p:pic>
      <p:sp>
        <p:nvSpPr>
          <p:cNvPr id="312" name="Google Shape;312;p50"/>
          <p:cNvSpPr txBox="1"/>
          <p:nvPr/>
        </p:nvSpPr>
        <p:spPr>
          <a:xfrm>
            <a:off x="3167775" y="597400"/>
            <a:ext cx="891900" cy="4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latin typeface="Open Sans"/>
                <a:ea typeface="Open Sans"/>
                <a:cs typeface="Open Sans"/>
                <a:sym typeface="Open Sans"/>
              </a:rPr>
              <a:t>rob</a:t>
            </a:r>
            <a:endParaRPr sz="1800" b="1">
              <a:solidFill>
                <a:schemeClr val="dk2"/>
              </a:solidFill>
              <a:latin typeface="Open Sans"/>
              <a:ea typeface="Open Sans"/>
              <a:cs typeface="Open Sans"/>
              <a:sym typeface="Open Sans"/>
            </a:endParaRPr>
          </a:p>
        </p:txBody>
      </p:sp>
      <p:sp>
        <p:nvSpPr>
          <p:cNvPr id="313" name="Google Shape;313;p50"/>
          <p:cNvSpPr txBox="1"/>
          <p:nvPr/>
        </p:nvSpPr>
        <p:spPr>
          <a:xfrm>
            <a:off x="4192950" y="597400"/>
            <a:ext cx="758100" cy="29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latin typeface="Open Sans"/>
                <a:ea typeface="Open Sans"/>
                <a:cs typeface="Open Sans"/>
                <a:sym typeface="Open Sans"/>
              </a:rPr>
              <a:t>rub</a:t>
            </a:r>
            <a:endParaRPr sz="1800" b="1">
              <a:solidFill>
                <a:schemeClr val="dk2"/>
              </a:solidFill>
              <a:latin typeface="Open Sans"/>
              <a:ea typeface="Open Sans"/>
              <a:cs typeface="Open Sans"/>
              <a:sym typeface="Open Sans"/>
            </a:endParaRPr>
          </a:p>
        </p:txBody>
      </p:sp>
      <p:sp>
        <p:nvSpPr>
          <p:cNvPr id="314" name="Google Shape;314;p50"/>
          <p:cNvSpPr txBox="1"/>
          <p:nvPr/>
        </p:nvSpPr>
        <p:spPr>
          <a:xfrm>
            <a:off x="4223250" y="1221750"/>
            <a:ext cx="564900" cy="29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cot</a:t>
            </a:r>
            <a:endParaRPr sz="1800">
              <a:solidFill>
                <a:schemeClr val="dk2"/>
              </a:solidFill>
              <a:latin typeface="Open Sans"/>
              <a:ea typeface="Open Sans"/>
              <a:cs typeface="Open Sans"/>
              <a:sym typeface="Open Sans"/>
            </a:endParaRPr>
          </a:p>
        </p:txBody>
      </p:sp>
      <p:sp>
        <p:nvSpPr>
          <p:cNvPr id="315" name="Google Shape;315;p50"/>
          <p:cNvSpPr txBox="1"/>
          <p:nvPr/>
        </p:nvSpPr>
        <p:spPr>
          <a:xfrm>
            <a:off x="3242100" y="1177150"/>
            <a:ext cx="758100" cy="29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hug</a:t>
            </a:r>
            <a:endParaRPr sz="1800">
              <a:solidFill>
                <a:schemeClr val="dk2"/>
              </a:solidFill>
              <a:latin typeface="Open Sans"/>
              <a:ea typeface="Open Sans"/>
              <a:cs typeface="Open Sans"/>
              <a:sym typeface="Open Sans"/>
            </a:endParaRPr>
          </a:p>
        </p:txBody>
      </p:sp>
      <p:sp>
        <p:nvSpPr>
          <p:cNvPr id="316" name="Google Shape;316;p50"/>
          <p:cNvSpPr txBox="1"/>
          <p:nvPr/>
        </p:nvSpPr>
        <p:spPr>
          <a:xfrm>
            <a:off x="4267825" y="1786650"/>
            <a:ext cx="758100" cy="29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mug</a:t>
            </a:r>
            <a:endParaRPr sz="1800">
              <a:solidFill>
                <a:schemeClr val="dk2"/>
              </a:solidFill>
              <a:latin typeface="Open Sans"/>
              <a:ea typeface="Open Sans"/>
              <a:cs typeface="Open Sans"/>
              <a:sym typeface="Open Sans"/>
            </a:endParaRPr>
          </a:p>
        </p:txBody>
      </p:sp>
      <p:sp>
        <p:nvSpPr>
          <p:cNvPr id="317" name="Google Shape;317;p50"/>
          <p:cNvSpPr txBox="1"/>
          <p:nvPr/>
        </p:nvSpPr>
        <p:spPr>
          <a:xfrm>
            <a:off x="3138050" y="1742050"/>
            <a:ext cx="758100" cy="29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sob</a:t>
            </a:r>
            <a:endParaRPr sz="1800">
              <a:solidFill>
                <a:schemeClr val="dk2"/>
              </a:solidFill>
              <a:latin typeface="Open Sans"/>
              <a:ea typeface="Open Sans"/>
              <a:cs typeface="Open Sans"/>
              <a:sym typeface="Open Sans"/>
            </a:endParaRPr>
          </a:p>
        </p:txBody>
      </p:sp>
      <p:sp>
        <p:nvSpPr>
          <p:cNvPr id="318" name="Google Shape;318;p50"/>
          <p:cNvSpPr txBox="1"/>
          <p:nvPr/>
        </p:nvSpPr>
        <p:spPr>
          <a:xfrm>
            <a:off x="5278700" y="1192025"/>
            <a:ext cx="758100" cy="29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bun</a:t>
            </a:r>
            <a:endParaRPr sz="1800">
              <a:solidFill>
                <a:schemeClr val="dk2"/>
              </a:solidFill>
              <a:latin typeface="Open Sans"/>
              <a:ea typeface="Open Sans"/>
              <a:cs typeface="Open Sans"/>
              <a:sym typeface="Open Sans"/>
            </a:endParaRPr>
          </a:p>
        </p:txBody>
      </p:sp>
      <p:sp>
        <p:nvSpPr>
          <p:cNvPr id="319" name="Google Shape;319;p50"/>
          <p:cNvSpPr txBox="1"/>
          <p:nvPr/>
        </p:nvSpPr>
        <p:spPr>
          <a:xfrm>
            <a:off x="5293550" y="1771775"/>
            <a:ext cx="654000" cy="14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bud</a:t>
            </a:r>
            <a:endParaRPr sz="1800">
              <a:solidFill>
                <a:schemeClr val="dk2"/>
              </a:solidFill>
              <a:latin typeface="Open Sans"/>
              <a:ea typeface="Open Sans"/>
              <a:cs typeface="Open Sans"/>
              <a:sym typeface="Open Sans"/>
            </a:endParaRPr>
          </a:p>
        </p:txBody>
      </p:sp>
      <p:sp>
        <p:nvSpPr>
          <p:cNvPr id="320" name="Google Shape;320;p50"/>
          <p:cNvSpPr txBox="1"/>
          <p:nvPr/>
        </p:nvSpPr>
        <p:spPr>
          <a:xfrm>
            <a:off x="3182650" y="2247475"/>
            <a:ext cx="758100" cy="29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top</a:t>
            </a:r>
            <a:endParaRPr sz="1800">
              <a:solidFill>
                <a:schemeClr val="dk2"/>
              </a:solidFill>
              <a:latin typeface="Open Sans"/>
              <a:ea typeface="Open Sans"/>
              <a:cs typeface="Open Sans"/>
              <a:sym typeface="Open Sans"/>
            </a:endParaRPr>
          </a:p>
        </p:txBody>
      </p:sp>
      <p:sp>
        <p:nvSpPr>
          <p:cNvPr id="321" name="Google Shape;321;p50"/>
          <p:cNvSpPr txBox="1"/>
          <p:nvPr/>
        </p:nvSpPr>
        <p:spPr>
          <a:xfrm>
            <a:off x="4223250" y="2277200"/>
            <a:ext cx="654000" cy="29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dog</a:t>
            </a:r>
            <a:endParaRPr sz="1800">
              <a:solidFill>
                <a:schemeClr val="dk2"/>
              </a:solidFill>
              <a:latin typeface="Open Sans"/>
              <a:ea typeface="Open Sans"/>
              <a:cs typeface="Open Sans"/>
              <a:sym typeface="Open Sans"/>
            </a:endParaRPr>
          </a:p>
        </p:txBody>
      </p:sp>
      <p:sp>
        <p:nvSpPr>
          <p:cNvPr id="322" name="Google Shape;322;p50"/>
          <p:cNvSpPr txBox="1"/>
          <p:nvPr/>
        </p:nvSpPr>
        <p:spPr>
          <a:xfrm>
            <a:off x="5219225" y="2247475"/>
            <a:ext cx="654000" cy="29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not</a:t>
            </a:r>
            <a:endParaRPr sz="1800">
              <a:solidFill>
                <a:schemeClr val="dk2"/>
              </a:solidFill>
              <a:latin typeface="Open Sans"/>
              <a:ea typeface="Open Sans"/>
              <a:cs typeface="Open Sans"/>
              <a:sym typeface="Open Sans"/>
            </a:endParaRPr>
          </a:p>
        </p:txBody>
      </p:sp>
      <p:sp>
        <p:nvSpPr>
          <p:cNvPr id="323" name="Google Shape;323;p50"/>
          <p:cNvSpPr txBox="1"/>
          <p:nvPr/>
        </p:nvSpPr>
        <p:spPr>
          <a:xfrm>
            <a:off x="3212375" y="2827225"/>
            <a:ext cx="654000" cy="29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log</a:t>
            </a:r>
            <a:endParaRPr sz="1800">
              <a:solidFill>
                <a:schemeClr val="dk2"/>
              </a:solidFill>
              <a:latin typeface="Open Sans"/>
              <a:ea typeface="Open Sans"/>
              <a:cs typeface="Open Sans"/>
              <a:sym typeface="Open Sans"/>
            </a:endParaRPr>
          </a:p>
        </p:txBody>
      </p:sp>
      <p:sp>
        <p:nvSpPr>
          <p:cNvPr id="324" name="Google Shape;324;p50"/>
          <p:cNvSpPr txBox="1"/>
          <p:nvPr/>
        </p:nvSpPr>
        <p:spPr>
          <a:xfrm>
            <a:off x="4267825" y="2842100"/>
            <a:ext cx="654000" cy="29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sun</a:t>
            </a:r>
            <a:endParaRPr sz="1800">
              <a:solidFill>
                <a:schemeClr val="dk2"/>
              </a:solidFill>
              <a:latin typeface="Open Sans"/>
              <a:ea typeface="Open Sans"/>
              <a:cs typeface="Open Sans"/>
              <a:sym typeface="Open Sans"/>
            </a:endParaRPr>
          </a:p>
        </p:txBody>
      </p:sp>
      <p:sp>
        <p:nvSpPr>
          <p:cNvPr id="325" name="Google Shape;325;p50"/>
          <p:cNvSpPr txBox="1"/>
          <p:nvPr/>
        </p:nvSpPr>
        <p:spPr>
          <a:xfrm>
            <a:off x="5248975" y="2886700"/>
            <a:ext cx="564900" cy="29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fog</a:t>
            </a:r>
            <a:endParaRPr sz="1800">
              <a:solidFill>
                <a:schemeClr val="dk2"/>
              </a:solidFill>
              <a:latin typeface="Open Sans"/>
              <a:ea typeface="Open Sans"/>
              <a:cs typeface="Open Sans"/>
              <a:sym typeface="Open Sans"/>
            </a:endParaRPr>
          </a:p>
        </p:txBody>
      </p:sp>
      <p:sp>
        <p:nvSpPr>
          <p:cNvPr id="326" name="Google Shape;326;p50"/>
          <p:cNvSpPr txBox="1"/>
          <p:nvPr/>
        </p:nvSpPr>
        <p:spPr>
          <a:xfrm>
            <a:off x="3242100" y="3362400"/>
            <a:ext cx="758100" cy="14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tub</a:t>
            </a:r>
            <a:endParaRPr sz="1800">
              <a:solidFill>
                <a:schemeClr val="dk2"/>
              </a:solidFill>
              <a:latin typeface="Open Sans"/>
              <a:ea typeface="Open Sans"/>
              <a:cs typeface="Open Sans"/>
              <a:sym typeface="Open Sans"/>
            </a:endParaRPr>
          </a:p>
        </p:txBody>
      </p:sp>
      <p:sp>
        <p:nvSpPr>
          <p:cNvPr id="327" name="Google Shape;327;p50"/>
          <p:cNvSpPr txBox="1"/>
          <p:nvPr/>
        </p:nvSpPr>
        <p:spPr>
          <a:xfrm>
            <a:off x="4252975" y="3362400"/>
            <a:ext cx="654000" cy="29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nut</a:t>
            </a:r>
            <a:endParaRPr sz="1800">
              <a:solidFill>
                <a:schemeClr val="dk2"/>
              </a:solidFill>
              <a:latin typeface="Open Sans"/>
              <a:ea typeface="Open Sans"/>
              <a:cs typeface="Open Sans"/>
              <a:sym typeface="Open Sans"/>
            </a:endParaRPr>
          </a:p>
        </p:txBody>
      </p:sp>
      <p:sp>
        <p:nvSpPr>
          <p:cNvPr id="328" name="Google Shape;328;p50"/>
          <p:cNvSpPr txBox="1"/>
          <p:nvPr/>
        </p:nvSpPr>
        <p:spPr>
          <a:xfrm>
            <a:off x="5293550" y="3392125"/>
            <a:ext cx="654000" cy="22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job</a:t>
            </a:r>
            <a:endParaRPr sz="1800">
              <a:solidFill>
                <a:schemeClr val="dk2"/>
              </a:solidFill>
              <a:latin typeface="Open Sans"/>
              <a:ea typeface="Open Sans"/>
              <a:cs typeface="Open Sans"/>
              <a:sym typeface="Open Sans"/>
            </a:endParaRPr>
          </a:p>
        </p:txBody>
      </p:sp>
      <p:sp>
        <p:nvSpPr>
          <p:cNvPr id="329" name="Google Shape;329;p50"/>
          <p:cNvSpPr txBox="1"/>
          <p:nvPr/>
        </p:nvSpPr>
        <p:spPr>
          <a:xfrm>
            <a:off x="3286700" y="3867825"/>
            <a:ext cx="654000" cy="29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cot</a:t>
            </a:r>
            <a:endParaRPr sz="1800">
              <a:solidFill>
                <a:schemeClr val="dk2"/>
              </a:solidFill>
              <a:latin typeface="Open Sans"/>
              <a:ea typeface="Open Sans"/>
              <a:cs typeface="Open Sans"/>
              <a:sym typeface="Open Sans"/>
            </a:endParaRPr>
          </a:p>
        </p:txBody>
      </p:sp>
      <p:sp>
        <p:nvSpPr>
          <p:cNvPr id="330" name="Google Shape;330;p50"/>
          <p:cNvSpPr txBox="1"/>
          <p:nvPr/>
        </p:nvSpPr>
        <p:spPr>
          <a:xfrm>
            <a:off x="4163775" y="3882700"/>
            <a:ext cx="891900" cy="22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fun</a:t>
            </a:r>
            <a:endParaRPr sz="1800">
              <a:solidFill>
                <a:schemeClr val="dk2"/>
              </a:solidFill>
              <a:latin typeface="Open Sans"/>
              <a:ea typeface="Open Sans"/>
              <a:cs typeface="Open Sans"/>
              <a:sym typeface="Open Sans"/>
            </a:endParaRPr>
          </a:p>
        </p:txBody>
      </p:sp>
      <p:sp>
        <p:nvSpPr>
          <p:cNvPr id="331" name="Google Shape;331;p50"/>
          <p:cNvSpPr txBox="1"/>
          <p:nvPr/>
        </p:nvSpPr>
        <p:spPr>
          <a:xfrm>
            <a:off x="5278700" y="3852950"/>
            <a:ext cx="758100" cy="29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cub</a:t>
            </a:r>
            <a:endParaRPr sz="1800">
              <a:solidFill>
                <a:schemeClr val="dk2"/>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Use AI to help with activities</a:t>
            </a:r>
            <a:endParaRPr/>
          </a:p>
        </p:txBody>
      </p:sp>
      <p:sp>
        <p:nvSpPr>
          <p:cNvPr id="337" name="Google Shape;337;p51"/>
          <p:cNvSpPr txBox="1">
            <a:spLocks noGrp="1"/>
          </p:cNvSpPr>
          <p:nvPr>
            <p:ph type="body" idx="1"/>
          </p:nvPr>
        </p:nvSpPr>
        <p:spPr>
          <a:xfrm>
            <a:off x="311700" y="1266325"/>
            <a:ext cx="8520600" cy="1305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“Give me two highly effective activities to use with adult students learning these words”</a:t>
            </a:r>
            <a:endParaRPr/>
          </a:p>
        </p:txBody>
      </p:sp>
      <p:sp>
        <p:nvSpPr>
          <p:cNvPr id="338" name="Google Shape;338;p51"/>
          <p:cNvSpPr txBox="1"/>
          <p:nvPr/>
        </p:nvSpPr>
        <p:spPr>
          <a:xfrm>
            <a:off x="1913650" y="2218050"/>
            <a:ext cx="10227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latin typeface="Open Sans"/>
                <a:ea typeface="Open Sans"/>
                <a:cs typeface="Open Sans"/>
                <a:sym typeface="Open Sans"/>
                <a:hlinkClick r:id="rId3"/>
              </a:rPr>
              <a:t>Results</a:t>
            </a:r>
            <a:endParaRPr sz="1800">
              <a:solidFill>
                <a:schemeClr val="dk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5" name="Google Shape;85;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000000"/>
                </a:solidFill>
              </a:rPr>
              <a:t>Analytic phonics</a:t>
            </a:r>
            <a:r>
              <a:rPr lang="en">
                <a:solidFill>
                  <a:srgbClr val="000000"/>
                </a:solidFill>
              </a:rPr>
              <a:t>-Learners do not pronounce the sounds in isolation, instead they analyze the sounds in a word that is already identified, by word sorting. Words Their Way is an example. In analytic instruction, students compare words to identify patterns and apply this knowledge to new words (e.g., ran/can), or they examine word families to make analogies between.</a:t>
            </a:r>
            <a:endParaRPr>
              <a:solidFill>
                <a:srgbClr val="000000"/>
              </a:solidFill>
            </a:endParaRPr>
          </a:p>
          <a:p>
            <a:pPr marL="0" lvl="0" indent="0" algn="l" rtl="0">
              <a:spcBef>
                <a:spcPts val="1200"/>
              </a:spcBef>
              <a:spcAft>
                <a:spcPts val="0"/>
              </a:spcAft>
              <a:buNone/>
            </a:pPr>
            <a:r>
              <a:rPr lang="en" b="1">
                <a:solidFill>
                  <a:srgbClr val="000000"/>
                </a:solidFill>
              </a:rPr>
              <a:t>Systematic phonics</a:t>
            </a:r>
            <a:endParaRPr b="1">
              <a:solidFill>
                <a:srgbClr val="000000"/>
              </a:solidFill>
            </a:endParaRPr>
          </a:p>
          <a:p>
            <a:pPr marL="0" lvl="0" indent="0" algn="l" rtl="0">
              <a:spcBef>
                <a:spcPts val="1200"/>
              </a:spcBef>
              <a:spcAft>
                <a:spcPts val="1200"/>
              </a:spcAft>
              <a:buNone/>
            </a:pPr>
            <a:endParaRPr>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Use AI to help with activities</a:t>
            </a:r>
            <a:endParaRPr/>
          </a:p>
        </p:txBody>
      </p:sp>
      <p:sp>
        <p:nvSpPr>
          <p:cNvPr id="344" name="Google Shape;344;p52"/>
          <p:cNvSpPr txBox="1">
            <a:spLocks noGrp="1"/>
          </p:cNvSpPr>
          <p:nvPr>
            <p:ph type="body" idx="1"/>
          </p:nvPr>
        </p:nvSpPr>
        <p:spPr>
          <a:xfrm>
            <a:off x="311700" y="1266325"/>
            <a:ext cx="8520600" cy="13053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“A student spells rob for RUB on a developmental spelling analysis. You are a reading specialist at an adult learning center. What activities would you provide that would include synthetic phonics?”</a:t>
            </a:r>
            <a:endParaRPr/>
          </a:p>
          <a:p>
            <a:pPr marL="0" lvl="0" indent="0" algn="l" rtl="0">
              <a:spcBef>
                <a:spcPts val="1200"/>
              </a:spcBef>
              <a:spcAft>
                <a:spcPts val="1200"/>
              </a:spcAft>
              <a:buNone/>
            </a:pPr>
            <a:endParaRPr/>
          </a:p>
        </p:txBody>
      </p:sp>
      <p:sp>
        <p:nvSpPr>
          <p:cNvPr id="345" name="Google Shape;345;p52"/>
          <p:cNvSpPr txBox="1"/>
          <p:nvPr/>
        </p:nvSpPr>
        <p:spPr>
          <a:xfrm>
            <a:off x="1913650" y="2218050"/>
            <a:ext cx="10227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latin typeface="Open Sans"/>
                <a:ea typeface="Open Sans"/>
                <a:cs typeface="Open Sans"/>
                <a:sym typeface="Open Sans"/>
                <a:hlinkClick r:id="rId3"/>
              </a:rPr>
              <a:t>Results</a:t>
            </a:r>
            <a:endParaRPr sz="1800">
              <a:solidFill>
                <a:schemeClr val="dk2"/>
              </a:solidFill>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3"/>
          <p:cNvSpPr txBox="1">
            <a:spLocks noGrp="1"/>
          </p:cNvSpPr>
          <p:nvPr>
            <p:ph type="title"/>
          </p:nvPr>
        </p:nvSpPr>
        <p:spPr>
          <a:xfrm>
            <a:off x="1052825" y="1097225"/>
            <a:ext cx="23874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Find the  Within Word Stage Scoring Sample</a:t>
            </a:r>
            <a:endParaRPr/>
          </a:p>
        </p:txBody>
      </p:sp>
      <p:pic>
        <p:nvPicPr>
          <p:cNvPr id="351" name="Google Shape;351;p53"/>
          <p:cNvPicPr preferRelativeResize="0"/>
          <p:nvPr/>
        </p:nvPicPr>
        <p:blipFill>
          <a:blip r:embed="rId3">
            <a:alphaModFix/>
          </a:blip>
          <a:stretch>
            <a:fillRect/>
          </a:stretch>
        </p:blipFill>
        <p:spPr>
          <a:xfrm>
            <a:off x="3592625" y="152400"/>
            <a:ext cx="3685730" cy="483870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errors do you see? </a:t>
            </a:r>
            <a:endParaRPr/>
          </a:p>
        </p:txBody>
      </p:sp>
      <p:sp>
        <p:nvSpPr>
          <p:cNvPr id="357" name="Google Shape;357;p5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58" name="Google Shape;358;p54"/>
          <p:cNvPicPr preferRelativeResize="0"/>
          <p:nvPr/>
        </p:nvPicPr>
        <p:blipFill>
          <a:blip r:embed="rId3">
            <a:alphaModFix/>
          </a:blip>
          <a:stretch>
            <a:fillRect/>
          </a:stretch>
        </p:blipFill>
        <p:spPr>
          <a:xfrm>
            <a:off x="3681533" y="1502333"/>
            <a:ext cx="3930629" cy="28307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Ask ChatGPT:</a:t>
            </a:r>
            <a:endParaRPr/>
          </a:p>
          <a:p>
            <a:pPr marL="0" lvl="0" indent="0" algn="l" rtl="0">
              <a:spcBef>
                <a:spcPts val="0"/>
              </a:spcBef>
              <a:spcAft>
                <a:spcPts val="0"/>
              </a:spcAft>
              <a:buNone/>
            </a:pPr>
            <a:endParaRPr/>
          </a:p>
          <a:p>
            <a:pPr marL="0" lvl="0" indent="0" algn="l" rtl="0">
              <a:spcBef>
                <a:spcPts val="0"/>
              </a:spcBef>
              <a:spcAft>
                <a:spcPts val="0"/>
              </a:spcAft>
              <a:buNone/>
            </a:pPr>
            <a:r>
              <a:rPr lang="en"/>
              <a:t>Give me a Words Their Way sort for this spelling error: pach for PATCH. Give me at least 10 words per category. </a:t>
            </a:r>
            <a:endParaRPr/>
          </a:p>
          <a:p>
            <a:pPr marL="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69" name="Google Shape;369;p56"/>
          <p:cNvSpPr txBox="1">
            <a:spLocks noGrp="1"/>
          </p:cNvSpPr>
          <p:nvPr>
            <p:ph type="body" idx="1"/>
          </p:nvPr>
        </p:nvSpPr>
        <p:spPr>
          <a:xfrm>
            <a:off x="311700" y="1174775"/>
            <a:ext cx="2580300" cy="3302700"/>
          </a:xfrm>
          <a:prstGeom prst="rect">
            <a:avLst/>
          </a:prstGeom>
        </p:spPr>
        <p:txBody>
          <a:bodyPr spcFirstLastPara="1" wrap="square" lIns="91425" tIns="91425" rIns="91425" bIns="91425" anchor="t" anchorCtr="0">
            <a:normAutofit/>
          </a:bodyPr>
          <a:lstStyle/>
          <a:p>
            <a:pPr marL="0" lvl="0" indent="0" algn="l" rtl="0">
              <a:spcBef>
                <a:spcPts val="1400"/>
              </a:spcBef>
              <a:spcAft>
                <a:spcPts val="0"/>
              </a:spcAft>
              <a:buNone/>
            </a:pPr>
            <a:r>
              <a:rPr lang="en" sz="1300" b="1">
                <a:solidFill>
                  <a:srgbClr val="000000"/>
                </a:solidFill>
                <a:latin typeface="Arial"/>
                <a:ea typeface="Arial"/>
                <a:cs typeface="Arial"/>
                <a:sym typeface="Arial"/>
              </a:rPr>
              <a:t>Category 1: Words with "-tch" (after a short vowel)</a:t>
            </a:r>
            <a:endParaRPr sz="1300" b="1">
              <a:solidFill>
                <a:srgbClr val="000000"/>
              </a:solidFill>
              <a:latin typeface="Arial"/>
              <a:ea typeface="Arial"/>
              <a:cs typeface="Arial"/>
              <a:sym typeface="Arial"/>
            </a:endParaRPr>
          </a:p>
          <a:p>
            <a:pPr marL="457200" lvl="0" indent="-298450" algn="l" rtl="0">
              <a:spcBef>
                <a:spcPts val="120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patch</a:t>
            </a:r>
            <a:endParaRPr sz="1100" b="1">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match</a:t>
            </a:r>
            <a:endParaRPr sz="1100" b="1">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catch</a:t>
            </a:r>
            <a:endParaRPr sz="1100" b="1">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hatch</a:t>
            </a:r>
            <a:endParaRPr sz="1100" b="1">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watch</a:t>
            </a:r>
            <a:endParaRPr sz="1100" b="1">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fetch</a:t>
            </a:r>
            <a:endParaRPr sz="1100" b="1">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ditch</a:t>
            </a:r>
            <a:endParaRPr sz="1100" b="1">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itch</a:t>
            </a:r>
            <a:endParaRPr sz="1100" b="1">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pitch</a:t>
            </a:r>
            <a:endParaRPr sz="1100" b="1">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batch</a:t>
            </a:r>
            <a:endParaRPr sz="1100" b="1">
              <a:solidFill>
                <a:srgbClr val="000000"/>
              </a:solidFill>
              <a:latin typeface="Arial"/>
              <a:ea typeface="Arial"/>
              <a:cs typeface="Arial"/>
              <a:sym typeface="Arial"/>
            </a:endParaRPr>
          </a:p>
          <a:p>
            <a:pPr marL="0" lvl="0" indent="0" algn="l" rtl="0">
              <a:spcBef>
                <a:spcPts val="1200"/>
              </a:spcBef>
              <a:spcAft>
                <a:spcPts val="1200"/>
              </a:spcAft>
              <a:buNone/>
            </a:pPr>
            <a:endParaRPr/>
          </a:p>
        </p:txBody>
      </p:sp>
      <p:sp>
        <p:nvSpPr>
          <p:cNvPr id="370" name="Google Shape;370;p56"/>
          <p:cNvSpPr txBox="1"/>
          <p:nvPr/>
        </p:nvSpPr>
        <p:spPr>
          <a:xfrm>
            <a:off x="3180988" y="1152425"/>
            <a:ext cx="2564400" cy="324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en" sz="1300" b="1"/>
              <a:t>Category 2: Words with "-ch" (after a consonant or a long vowel)</a:t>
            </a:r>
            <a:endParaRPr sz="1300" b="1"/>
          </a:p>
          <a:p>
            <a:pPr marL="457200" lvl="0" indent="-298450" algn="l" rtl="0">
              <a:lnSpc>
                <a:spcPct val="115000"/>
              </a:lnSpc>
              <a:spcBef>
                <a:spcPts val="1200"/>
              </a:spcBef>
              <a:spcAft>
                <a:spcPts val="0"/>
              </a:spcAft>
              <a:buSzPts val="1100"/>
              <a:buAutoNum type="arabicPeriod"/>
            </a:pPr>
            <a:r>
              <a:rPr lang="en" sz="1100" b="1"/>
              <a:t>lunch</a:t>
            </a:r>
            <a:endParaRPr sz="1100" b="1"/>
          </a:p>
          <a:p>
            <a:pPr marL="457200" lvl="0" indent="-298450" algn="l" rtl="0">
              <a:lnSpc>
                <a:spcPct val="115000"/>
              </a:lnSpc>
              <a:spcBef>
                <a:spcPts val="0"/>
              </a:spcBef>
              <a:spcAft>
                <a:spcPts val="0"/>
              </a:spcAft>
              <a:buSzPts val="1100"/>
              <a:buAutoNum type="arabicPeriod"/>
            </a:pPr>
            <a:r>
              <a:rPr lang="en" sz="1100" b="1"/>
              <a:t>bench</a:t>
            </a:r>
            <a:endParaRPr sz="1100" b="1"/>
          </a:p>
          <a:p>
            <a:pPr marL="457200" lvl="0" indent="-298450" algn="l" rtl="0">
              <a:lnSpc>
                <a:spcPct val="115000"/>
              </a:lnSpc>
              <a:spcBef>
                <a:spcPts val="0"/>
              </a:spcBef>
              <a:spcAft>
                <a:spcPts val="0"/>
              </a:spcAft>
              <a:buSzPts val="1100"/>
              <a:buAutoNum type="arabicPeriod"/>
            </a:pPr>
            <a:r>
              <a:rPr lang="en" sz="1100" b="1"/>
              <a:t>bunch</a:t>
            </a:r>
            <a:endParaRPr sz="1100" b="1"/>
          </a:p>
          <a:p>
            <a:pPr marL="457200" lvl="0" indent="-298450" algn="l" rtl="0">
              <a:lnSpc>
                <a:spcPct val="115000"/>
              </a:lnSpc>
              <a:spcBef>
                <a:spcPts val="0"/>
              </a:spcBef>
              <a:spcAft>
                <a:spcPts val="0"/>
              </a:spcAft>
              <a:buSzPts val="1100"/>
              <a:buAutoNum type="arabicPeriod"/>
            </a:pPr>
            <a:r>
              <a:rPr lang="en" sz="1100" b="1"/>
              <a:t>punch</a:t>
            </a:r>
            <a:endParaRPr sz="1100" b="1"/>
          </a:p>
          <a:p>
            <a:pPr marL="457200" lvl="0" indent="-298450" algn="l" rtl="0">
              <a:lnSpc>
                <a:spcPct val="115000"/>
              </a:lnSpc>
              <a:spcBef>
                <a:spcPts val="0"/>
              </a:spcBef>
              <a:spcAft>
                <a:spcPts val="0"/>
              </a:spcAft>
              <a:buSzPts val="1100"/>
              <a:buAutoNum type="arabicPeriod"/>
            </a:pPr>
            <a:r>
              <a:rPr lang="en" sz="1100" b="1"/>
              <a:t>branch</a:t>
            </a:r>
            <a:endParaRPr sz="1100" b="1"/>
          </a:p>
          <a:p>
            <a:pPr marL="457200" lvl="0" indent="-298450" algn="l" rtl="0">
              <a:lnSpc>
                <a:spcPct val="115000"/>
              </a:lnSpc>
              <a:spcBef>
                <a:spcPts val="0"/>
              </a:spcBef>
              <a:spcAft>
                <a:spcPts val="0"/>
              </a:spcAft>
              <a:buSzPts val="1100"/>
              <a:buAutoNum type="arabicPeriod"/>
            </a:pPr>
            <a:r>
              <a:rPr lang="en" sz="1100" b="1"/>
              <a:t>march</a:t>
            </a:r>
            <a:endParaRPr sz="1100" b="1"/>
          </a:p>
          <a:p>
            <a:pPr marL="457200" lvl="0" indent="-298450" algn="l" rtl="0">
              <a:lnSpc>
                <a:spcPct val="115000"/>
              </a:lnSpc>
              <a:spcBef>
                <a:spcPts val="0"/>
              </a:spcBef>
              <a:spcAft>
                <a:spcPts val="0"/>
              </a:spcAft>
              <a:buSzPts val="1100"/>
              <a:buAutoNum type="arabicPeriod"/>
            </a:pPr>
            <a:r>
              <a:rPr lang="en" sz="1100" b="1"/>
              <a:t>peach</a:t>
            </a:r>
            <a:endParaRPr sz="1100" b="1"/>
          </a:p>
          <a:p>
            <a:pPr marL="457200" lvl="0" indent="-298450" algn="l" rtl="0">
              <a:lnSpc>
                <a:spcPct val="115000"/>
              </a:lnSpc>
              <a:spcBef>
                <a:spcPts val="0"/>
              </a:spcBef>
              <a:spcAft>
                <a:spcPts val="0"/>
              </a:spcAft>
              <a:buSzPts val="1100"/>
              <a:buAutoNum type="arabicPeriod"/>
            </a:pPr>
            <a:r>
              <a:rPr lang="en" sz="1100" b="1"/>
              <a:t>reach</a:t>
            </a:r>
            <a:endParaRPr sz="1100" b="1"/>
          </a:p>
          <a:p>
            <a:pPr marL="457200" lvl="0" indent="-298450" algn="l" rtl="0">
              <a:lnSpc>
                <a:spcPct val="115000"/>
              </a:lnSpc>
              <a:spcBef>
                <a:spcPts val="0"/>
              </a:spcBef>
              <a:spcAft>
                <a:spcPts val="0"/>
              </a:spcAft>
              <a:buSzPts val="1100"/>
              <a:buAutoNum type="arabicPeriod"/>
            </a:pPr>
            <a:r>
              <a:rPr lang="en" sz="1100" b="1"/>
              <a:t>teach</a:t>
            </a:r>
            <a:endParaRPr sz="1100" b="1"/>
          </a:p>
          <a:p>
            <a:pPr marL="457200" lvl="0" indent="-298450" algn="l" rtl="0">
              <a:lnSpc>
                <a:spcPct val="115000"/>
              </a:lnSpc>
              <a:spcBef>
                <a:spcPts val="0"/>
              </a:spcBef>
              <a:spcAft>
                <a:spcPts val="0"/>
              </a:spcAft>
              <a:buSzPts val="1100"/>
              <a:buAutoNum type="arabicPeriod"/>
            </a:pPr>
            <a:r>
              <a:rPr lang="en" sz="1100" b="1"/>
              <a:t>coach</a:t>
            </a:r>
            <a:endParaRPr sz="1100" b="1"/>
          </a:p>
        </p:txBody>
      </p:sp>
      <p:sp>
        <p:nvSpPr>
          <p:cNvPr id="371" name="Google Shape;371;p56"/>
          <p:cNvSpPr txBox="1"/>
          <p:nvPr/>
        </p:nvSpPr>
        <p:spPr>
          <a:xfrm>
            <a:off x="6034400" y="1174775"/>
            <a:ext cx="2460600" cy="320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en" sz="1300" b="1"/>
              <a:t>Category 3: Words with "-sh" (similar consonant sound)</a:t>
            </a:r>
            <a:endParaRPr sz="1300" b="1"/>
          </a:p>
          <a:p>
            <a:pPr marL="457200" lvl="0" indent="-298450" algn="l" rtl="0">
              <a:lnSpc>
                <a:spcPct val="115000"/>
              </a:lnSpc>
              <a:spcBef>
                <a:spcPts val="1200"/>
              </a:spcBef>
              <a:spcAft>
                <a:spcPts val="0"/>
              </a:spcAft>
              <a:buSzPts val="1100"/>
              <a:buAutoNum type="arabicPeriod"/>
            </a:pPr>
            <a:r>
              <a:rPr lang="en" sz="1100" b="1"/>
              <a:t>fish</a:t>
            </a:r>
            <a:endParaRPr sz="1100" b="1"/>
          </a:p>
          <a:p>
            <a:pPr marL="457200" lvl="0" indent="-298450" algn="l" rtl="0">
              <a:lnSpc>
                <a:spcPct val="115000"/>
              </a:lnSpc>
              <a:spcBef>
                <a:spcPts val="0"/>
              </a:spcBef>
              <a:spcAft>
                <a:spcPts val="0"/>
              </a:spcAft>
              <a:buSzPts val="1100"/>
              <a:buAutoNum type="arabicPeriod"/>
            </a:pPr>
            <a:r>
              <a:rPr lang="en" sz="1100" b="1"/>
              <a:t>wish</a:t>
            </a:r>
            <a:endParaRPr sz="1100" b="1"/>
          </a:p>
          <a:p>
            <a:pPr marL="457200" lvl="0" indent="-298450" algn="l" rtl="0">
              <a:lnSpc>
                <a:spcPct val="115000"/>
              </a:lnSpc>
              <a:spcBef>
                <a:spcPts val="0"/>
              </a:spcBef>
              <a:spcAft>
                <a:spcPts val="0"/>
              </a:spcAft>
              <a:buSzPts val="1100"/>
              <a:buAutoNum type="arabicPeriod"/>
            </a:pPr>
            <a:r>
              <a:rPr lang="en" sz="1100" b="1"/>
              <a:t>push</a:t>
            </a:r>
            <a:endParaRPr sz="1100" b="1"/>
          </a:p>
          <a:p>
            <a:pPr marL="457200" lvl="0" indent="-298450" algn="l" rtl="0">
              <a:lnSpc>
                <a:spcPct val="115000"/>
              </a:lnSpc>
              <a:spcBef>
                <a:spcPts val="0"/>
              </a:spcBef>
              <a:spcAft>
                <a:spcPts val="0"/>
              </a:spcAft>
              <a:buSzPts val="1100"/>
              <a:buAutoNum type="arabicPeriod"/>
            </a:pPr>
            <a:r>
              <a:rPr lang="en" sz="1100" b="1"/>
              <a:t>crush</a:t>
            </a:r>
            <a:endParaRPr sz="1100" b="1"/>
          </a:p>
          <a:p>
            <a:pPr marL="457200" lvl="0" indent="-298450" algn="l" rtl="0">
              <a:lnSpc>
                <a:spcPct val="115000"/>
              </a:lnSpc>
              <a:spcBef>
                <a:spcPts val="0"/>
              </a:spcBef>
              <a:spcAft>
                <a:spcPts val="0"/>
              </a:spcAft>
              <a:buSzPts val="1100"/>
              <a:buAutoNum type="arabicPeriod"/>
            </a:pPr>
            <a:r>
              <a:rPr lang="en" sz="1100" b="1"/>
              <a:t>flash</a:t>
            </a:r>
            <a:endParaRPr sz="1100" b="1"/>
          </a:p>
          <a:p>
            <a:pPr marL="457200" lvl="0" indent="-298450" algn="l" rtl="0">
              <a:lnSpc>
                <a:spcPct val="115000"/>
              </a:lnSpc>
              <a:spcBef>
                <a:spcPts val="0"/>
              </a:spcBef>
              <a:spcAft>
                <a:spcPts val="0"/>
              </a:spcAft>
              <a:buSzPts val="1100"/>
              <a:buAutoNum type="arabicPeriod"/>
            </a:pPr>
            <a:r>
              <a:rPr lang="en" sz="1100" b="1"/>
              <a:t>brush</a:t>
            </a:r>
            <a:endParaRPr sz="1100" b="1"/>
          </a:p>
          <a:p>
            <a:pPr marL="457200" lvl="0" indent="-298450" algn="l" rtl="0">
              <a:lnSpc>
                <a:spcPct val="115000"/>
              </a:lnSpc>
              <a:spcBef>
                <a:spcPts val="0"/>
              </a:spcBef>
              <a:spcAft>
                <a:spcPts val="0"/>
              </a:spcAft>
              <a:buSzPts val="1100"/>
              <a:buAutoNum type="arabicPeriod"/>
            </a:pPr>
            <a:r>
              <a:rPr lang="en" sz="1100" b="1"/>
              <a:t>dash</a:t>
            </a:r>
            <a:endParaRPr sz="1100" b="1"/>
          </a:p>
          <a:p>
            <a:pPr marL="457200" lvl="0" indent="-298450" algn="l" rtl="0">
              <a:lnSpc>
                <a:spcPct val="115000"/>
              </a:lnSpc>
              <a:spcBef>
                <a:spcPts val="0"/>
              </a:spcBef>
              <a:spcAft>
                <a:spcPts val="0"/>
              </a:spcAft>
              <a:buSzPts val="1100"/>
              <a:buAutoNum type="arabicPeriod"/>
            </a:pPr>
            <a:r>
              <a:rPr lang="en" sz="1100" b="1"/>
              <a:t>trash</a:t>
            </a:r>
            <a:endParaRPr sz="1100" b="1"/>
          </a:p>
          <a:p>
            <a:pPr marL="457200" lvl="0" indent="-298450" algn="l" rtl="0">
              <a:lnSpc>
                <a:spcPct val="115000"/>
              </a:lnSpc>
              <a:spcBef>
                <a:spcPts val="0"/>
              </a:spcBef>
              <a:spcAft>
                <a:spcPts val="0"/>
              </a:spcAft>
              <a:buSzPts val="1100"/>
              <a:buAutoNum type="arabicPeriod"/>
            </a:pPr>
            <a:r>
              <a:rPr lang="en" sz="1100" b="1"/>
              <a:t>cash</a:t>
            </a:r>
            <a:endParaRPr sz="1100" b="1"/>
          </a:p>
          <a:p>
            <a:pPr marL="457200" lvl="0" indent="-298450" algn="l" rtl="0">
              <a:lnSpc>
                <a:spcPct val="115000"/>
              </a:lnSpc>
              <a:spcBef>
                <a:spcPts val="0"/>
              </a:spcBef>
              <a:spcAft>
                <a:spcPts val="0"/>
              </a:spcAft>
              <a:buSzPts val="1100"/>
              <a:buAutoNum type="arabicPeriod"/>
            </a:pPr>
            <a:r>
              <a:rPr lang="en" sz="1100" b="1"/>
              <a:t>clash</a:t>
            </a:r>
            <a:endParaRPr sz="1100" b="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77" name="Google Shape;377;p5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78" name="Google Shape;378;p57"/>
          <p:cNvPicPr preferRelativeResize="0"/>
          <p:nvPr/>
        </p:nvPicPr>
        <p:blipFill>
          <a:blip r:embed="rId3">
            <a:alphaModFix/>
          </a:blip>
          <a:stretch>
            <a:fillRect/>
          </a:stretch>
        </p:blipFill>
        <p:spPr>
          <a:xfrm>
            <a:off x="2402799" y="97175"/>
            <a:ext cx="4095774" cy="564100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8"/>
          <p:cNvSpPr txBox="1">
            <a:spLocks noGrp="1"/>
          </p:cNvSpPr>
          <p:nvPr>
            <p:ph type="title"/>
          </p:nvPr>
        </p:nvSpPr>
        <p:spPr>
          <a:xfrm>
            <a:off x="1052825" y="1097225"/>
            <a:ext cx="23874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Find the  Syllable Juncture Stage Scoring Sample</a:t>
            </a:r>
            <a:endParaRPr/>
          </a:p>
        </p:txBody>
      </p:sp>
      <p:pic>
        <p:nvPicPr>
          <p:cNvPr id="384" name="Google Shape;384;p58"/>
          <p:cNvPicPr preferRelativeResize="0"/>
          <p:nvPr/>
        </p:nvPicPr>
        <p:blipFill>
          <a:blip r:embed="rId3">
            <a:alphaModFix/>
          </a:blip>
          <a:stretch>
            <a:fillRect/>
          </a:stretch>
        </p:blipFill>
        <p:spPr>
          <a:xfrm>
            <a:off x="3592625" y="152400"/>
            <a:ext cx="3685730" cy="483870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errors do you see? </a:t>
            </a:r>
            <a:endParaRPr/>
          </a:p>
        </p:txBody>
      </p:sp>
      <p:sp>
        <p:nvSpPr>
          <p:cNvPr id="390" name="Google Shape;390;p59"/>
          <p:cNvSpPr txBox="1">
            <a:spLocks noGrp="1"/>
          </p:cNvSpPr>
          <p:nvPr>
            <p:ph type="body" idx="1"/>
          </p:nvPr>
        </p:nvSpPr>
        <p:spPr>
          <a:xfrm>
            <a:off x="311700" y="1266325"/>
            <a:ext cx="25950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u="sng">
                <a:solidFill>
                  <a:schemeClr val="hlink"/>
                </a:solidFill>
                <a:hlinkClick r:id="rId3"/>
              </a:rPr>
              <a:t>Unstressed syllable vowel </a:t>
            </a:r>
            <a:r>
              <a:rPr lang="en" u="sng">
                <a:solidFill>
                  <a:schemeClr val="hlink"/>
                </a:solidFill>
                <a:hlinkClick r:id="rId3"/>
              </a:rPr>
              <a:t>patterns</a:t>
            </a:r>
            <a:r>
              <a:rPr lang="en" u="sng">
                <a:solidFill>
                  <a:schemeClr val="hlink"/>
                </a:solidFill>
                <a:hlinkClick r:id="rId3"/>
              </a:rPr>
              <a:t> explanation</a:t>
            </a:r>
            <a:endParaRPr/>
          </a:p>
        </p:txBody>
      </p:sp>
      <p:pic>
        <p:nvPicPr>
          <p:cNvPr id="391" name="Google Shape;391;p59"/>
          <p:cNvPicPr preferRelativeResize="0"/>
          <p:nvPr/>
        </p:nvPicPr>
        <p:blipFill>
          <a:blip r:embed="rId4">
            <a:alphaModFix/>
          </a:blip>
          <a:stretch>
            <a:fillRect/>
          </a:stretch>
        </p:blipFill>
        <p:spPr>
          <a:xfrm>
            <a:off x="4669025" y="1615150"/>
            <a:ext cx="3333750" cy="24765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Ask ChatGPT </a:t>
            </a:r>
            <a:endParaRPr/>
          </a:p>
          <a:p>
            <a:pPr marL="0" lvl="0" indent="0" algn="l" rtl="0">
              <a:spcBef>
                <a:spcPts val="0"/>
              </a:spcBef>
              <a:spcAft>
                <a:spcPts val="0"/>
              </a:spcAft>
              <a:buNone/>
            </a:pPr>
            <a:endParaRPr/>
          </a:p>
          <a:p>
            <a:pPr marL="0" lvl="0" indent="0" algn="l" rtl="0">
              <a:spcBef>
                <a:spcPts val="0"/>
              </a:spcBef>
              <a:spcAft>
                <a:spcPts val="0"/>
              </a:spcAft>
              <a:buNone/>
            </a:pPr>
            <a:r>
              <a:rPr lang="en"/>
              <a:t>Give me a Words Their Way sort for this spelling error: pileing for PILING. Give me at least 10 words per category. </a:t>
            </a:r>
            <a:endParaRPr/>
          </a:p>
          <a:p>
            <a:pPr marL="0" lvl="0" indent="0" algn="l" rtl="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Here is the result from AI:</a:t>
            </a:r>
            <a:endParaRPr/>
          </a:p>
        </p:txBody>
      </p:sp>
      <p:sp>
        <p:nvSpPr>
          <p:cNvPr id="402" name="Google Shape;402;p61"/>
          <p:cNvSpPr txBox="1">
            <a:spLocks noGrp="1"/>
          </p:cNvSpPr>
          <p:nvPr>
            <p:ph type="body" idx="1"/>
          </p:nvPr>
        </p:nvSpPr>
        <p:spPr>
          <a:xfrm>
            <a:off x="311700" y="1266325"/>
            <a:ext cx="3051600" cy="3302700"/>
          </a:xfrm>
          <a:prstGeom prst="rect">
            <a:avLst/>
          </a:prstGeom>
        </p:spPr>
        <p:txBody>
          <a:bodyPr spcFirstLastPara="1" wrap="square" lIns="91425" tIns="91425" rIns="91425" bIns="91425" anchor="t" anchorCtr="0">
            <a:normAutofit/>
          </a:bodyPr>
          <a:lstStyle/>
          <a:p>
            <a:pPr marL="0" lvl="0" indent="0" algn="l" rtl="0">
              <a:spcBef>
                <a:spcPts val="1400"/>
              </a:spcBef>
              <a:spcAft>
                <a:spcPts val="0"/>
              </a:spcAft>
              <a:buNone/>
            </a:pPr>
            <a:r>
              <a:rPr lang="en" sz="1300" b="1">
                <a:solidFill>
                  <a:srgbClr val="000000"/>
                </a:solidFill>
                <a:latin typeface="Arial"/>
                <a:ea typeface="Arial"/>
                <a:cs typeface="Arial"/>
                <a:sym typeface="Arial"/>
              </a:rPr>
              <a:t>Category 1: Drop the Final "e" Before Adding "-ing**</a:t>
            </a:r>
            <a:endParaRPr sz="1300" b="1">
              <a:solidFill>
                <a:srgbClr val="000000"/>
              </a:solidFill>
              <a:latin typeface="Arial"/>
              <a:ea typeface="Arial"/>
              <a:cs typeface="Arial"/>
              <a:sym typeface="Arial"/>
            </a:endParaRPr>
          </a:p>
          <a:p>
            <a:pPr marL="457200" lvl="0" indent="-298450" algn="l" rtl="0">
              <a:spcBef>
                <a:spcPts val="120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piling</a:t>
            </a:r>
            <a:r>
              <a:rPr lang="en" sz="1100">
                <a:solidFill>
                  <a:srgbClr val="000000"/>
                </a:solidFill>
                <a:latin typeface="Arial"/>
                <a:ea typeface="Arial"/>
                <a:cs typeface="Arial"/>
                <a:sym typeface="Arial"/>
              </a:rPr>
              <a:t> (pile + ing)</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hoping</a:t>
            </a:r>
            <a:r>
              <a:rPr lang="en" sz="1100">
                <a:solidFill>
                  <a:srgbClr val="000000"/>
                </a:solidFill>
                <a:latin typeface="Arial"/>
                <a:ea typeface="Arial"/>
                <a:cs typeface="Arial"/>
                <a:sym typeface="Arial"/>
              </a:rPr>
              <a:t> (hope + ing)</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smiling</a:t>
            </a:r>
            <a:r>
              <a:rPr lang="en" sz="1100">
                <a:solidFill>
                  <a:srgbClr val="000000"/>
                </a:solidFill>
                <a:latin typeface="Arial"/>
                <a:ea typeface="Arial"/>
                <a:cs typeface="Arial"/>
                <a:sym typeface="Arial"/>
              </a:rPr>
              <a:t> (smile + ing)</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hiking</a:t>
            </a:r>
            <a:r>
              <a:rPr lang="en" sz="1100">
                <a:solidFill>
                  <a:srgbClr val="000000"/>
                </a:solidFill>
                <a:latin typeface="Arial"/>
                <a:ea typeface="Arial"/>
                <a:cs typeface="Arial"/>
                <a:sym typeface="Arial"/>
              </a:rPr>
              <a:t> (hike + ing)</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writing</a:t>
            </a:r>
            <a:r>
              <a:rPr lang="en" sz="1100">
                <a:solidFill>
                  <a:srgbClr val="000000"/>
                </a:solidFill>
                <a:latin typeface="Arial"/>
                <a:ea typeface="Arial"/>
                <a:cs typeface="Arial"/>
                <a:sym typeface="Arial"/>
              </a:rPr>
              <a:t> (write + ing)</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baking</a:t>
            </a:r>
            <a:r>
              <a:rPr lang="en" sz="1100">
                <a:solidFill>
                  <a:srgbClr val="000000"/>
                </a:solidFill>
                <a:latin typeface="Arial"/>
                <a:ea typeface="Arial"/>
                <a:cs typeface="Arial"/>
                <a:sym typeface="Arial"/>
              </a:rPr>
              <a:t> (bake + ing)</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coming</a:t>
            </a:r>
            <a:r>
              <a:rPr lang="en" sz="1100">
                <a:solidFill>
                  <a:srgbClr val="000000"/>
                </a:solidFill>
                <a:latin typeface="Arial"/>
                <a:ea typeface="Arial"/>
                <a:cs typeface="Arial"/>
                <a:sym typeface="Arial"/>
              </a:rPr>
              <a:t> (come + ing)</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giving</a:t>
            </a:r>
            <a:r>
              <a:rPr lang="en" sz="1100">
                <a:solidFill>
                  <a:srgbClr val="000000"/>
                </a:solidFill>
                <a:latin typeface="Arial"/>
                <a:ea typeface="Arial"/>
                <a:cs typeface="Arial"/>
                <a:sym typeface="Arial"/>
              </a:rPr>
              <a:t> (give + ing)</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living</a:t>
            </a:r>
            <a:r>
              <a:rPr lang="en" sz="1100">
                <a:solidFill>
                  <a:srgbClr val="000000"/>
                </a:solidFill>
                <a:latin typeface="Arial"/>
                <a:ea typeface="Arial"/>
                <a:cs typeface="Arial"/>
                <a:sym typeface="Arial"/>
              </a:rPr>
              <a:t> (live + ing)</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driving</a:t>
            </a:r>
            <a:r>
              <a:rPr lang="en" sz="1100">
                <a:solidFill>
                  <a:srgbClr val="000000"/>
                </a:solidFill>
                <a:latin typeface="Arial"/>
                <a:ea typeface="Arial"/>
                <a:cs typeface="Arial"/>
                <a:sym typeface="Arial"/>
              </a:rPr>
              <a:t> (drive + ing)</a:t>
            </a:r>
            <a:endParaRPr sz="1100">
              <a:solidFill>
                <a:srgbClr val="000000"/>
              </a:solidFill>
              <a:latin typeface="Arial"/>
              <a:ea typeface="Arial"/>
              <a:cs typeface="Arial"/>
              <a:sym typeface="Arial"/>
            </a:endParaRPr>
          </a:p>
          <a:p>
            <a:pPr marL="0" lvl="0" indent="0" algn="l" rtl="0">
              <a:spcBef>
                <a:spcPts val="1200"/>
              </a:spcBef>
              <a:spcAft>
                <a:spcPts val="1200"/>
              </a:spcAft>
              <a:buNone/>
            </a:pPr>
            <a:endParaRPr/>
          </a:p>
        </p:txBody>
      </p:sp>
      <p:sp>
        <p:nvSpPr>
          <p:cNvPr id="403" name="Google Shape;403;p61"/>
          <p:cNvSpPr txBox="1"/>
          <p:nvPr/>
        </p:nvSpPr>
        <p:spPr>
          <a:xfrm>
            <a:off x="3946050" y="1296475"/>
            <a:ext cx="2719200" cy="324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en" sz="1300" b="1"/>
              <a:t>Category 2: Keep the Base Word (No Final "e" to Drop)</a:t>
            </a:r>
            <a:endParaRPr sz="1300" b="1"/>
          </a:p>
          <a:p>
            <a:pPr marL="457200" lvl="0" indent="-298450" algn="l" rtl="0">
              <a:lnSpc>
                <a:spcPct val="115000"/>
              </a:lnSpc>
              <a:spcBef>
                <a:spcPts val="1200"/>
              </a:spcBef>
              <a:spcAft>
                <a:spcPts val="0"/>
              </a:spcAft>
              <a:buSzPts val="1100"/>
              <a:buAutoNum type="arabicPeriod"/>
            </a:pPr>
            <a:r>
              <a:rPr lang="en" sz="1100" b="1"/>
              <a:t>running</a:t>
            </a:r>
            <a:r>
              <a:rPr lang="en" sz="1100"/>
              <a:t> (run + ing)</a:t>
            </a:r>
            <a:endParaRPr sz="1100"/>
          </a:p>
          <a:p>
            <a:pPr marL="457200" lvl="0" indent="-298450" algn="l" rtl="0">
              <a:lnSpc>
                <a:spcPct val="115000"/>
              </a:lnSpc>
              <a:spcBef>
                <a:spcPts val="0"/>
              </a:spcBef>
              <a:spcAft>
                <a:spcPts val="0"/>
              </a:spcAft>
              <a:buSzPts val="1100"/>
              <a:buAutoNum type="arabicPeriod"/>
            </a:pPr>
            <a:r>
              <a:rPr lang="en" sz="1100" b="1"/>
              <a:t>sitting</a:t>
            </a:r>
            <a:r>
              <a:rPr lang="en" sz="1100"/>
              <a:t> (sit + ing)</a:t>
            </a:r>
            <a:endParaRPr sz="1100"/>
          </a:p>
          <a:p>
            <a:pPr marL="457200" lvl="0" indent="-298450" algn="l" rtl="0">
              <a:lnSpc>
                <a:spcPct val="115000"/>
              </a:lnSpc>
              <a:spcBef>
                <a:spcPts val="0"/>
              </a:spcBef>
              <a:spcAft>
                <a:spcPts val="0"/>
              </a:spcAft>
              <a:buSzPts val="1100"/>
              <a:buAutoNum type="arabicPeriod"/>
            </a:pPr>
            <a:r>
              <a:rPr lang="en" sz="1100" b="1"/>
              <a:t>getting</a:t>
            </a:r>
            <a:r>
              <a:rPr lang="en" sz="1100"/>
              <a:t> (get + ing)</a:t>
            </a:r>
            <a:endParaRPr sz="1100"/>
          </a:p>
          <a:p>
            <a:pPr marL="457200" lvl="0" indent="-298450" algn="l" rtl="0">
              <a:lnSpc>
                <a:spcPct val="115000"/>
              </a:lnSpc>
              <a:spcBef>
                <a:spcPts val="0"/>
              </a:spcBef>
              <a:spcAft>
                <a:spcPts val="0"/>
              </a:spcAft>
              <a:buSzPts val="1100"/>
              <a:buAutoNum type="arabicPeriod"/>
            </a:pPr>
            <a:r>
              <a:rPr lang="en" sz="1100" b="1"/>
              <a:t>hitting</a:t>
            </a:r>
            <a:r>
              <a:rPr lang="en" sz="1100"/>
              <a:t> (hit + ing)</a:t>
            </a:r>
            <a:endParaRPr sz="1100"/>
          </a:p>
          <a:p>
            <a:pPr marL="457200" lvl="0" indent="-298450" algn="l" rtl="0">
              <a:lnSpc>
                <a:spcPct val="115000"/>
              </a:lnSpc>
              <a:spcBef>
                <a:spcPts val="0"/>
              </a:spcBef>
              <a:spcAft>
                <a:spcPts val="0"/>
              </a:spcAft>
              <a:buSzPts val="1100"/>
              <a:buAutoNum type="arabicPeriod"/>
            </a:pPr>
            <a:r>
              <a:rPr lang="en" sz="1100" b="1"/>
              <a:t>swimming</a:t>
            </a:r>
            <a:r>
              <a:rPr lang="en" sz="1100"/>
              <a:t> (swim + ing)</a:t>
            </a:r>
            <a:endParaRPr sz="1100"/>
          </a:p>
          <a:p>
            <a:pPr marL="457200" lvl="0" indent="-298450" algn="l" rtl="0">
              <a:lnSpc>
                <a:spcPct val="115000"/>
              </a:lnSpc>
              <a:spcBef>
                <a:spcPts val="0"/>
              </a:spcBef>
              <a:spcAft>
                <a:spcPts val="0"/>
              </a:spcAft>
              <a:buSzPts val="1100"/>
              <a:buAutoNum type="arabicPeriod"/>
            </a:pPr>
            <a:r>
              <a:rPr lang="en" sz="1100" b="1"/>
              <a:t>planning</a:t>
            </a:r>
            <a:r>
              <a:rPr lang="en" sz="1100"/>
              <a:t> (plan + ing)</a:t>
            </a:r>
            <a:endParaRPr sz="1100"/>
          </a:p>
          <a:p>
            <a:pPr marL="457200" lvl="0" indent="-298450" algn="l" rtl="0">
              <a:lnSpc>
                <a:spcPct val="115000"/>
              </a:lnSpc>
              <a:spcBef>
                <a:spcPts val="0"/>
              </a:spcBef>
              <a:spcAft>
                <a:spcPts val="0"/>
              </a:spcAft>
              <a:buSzPts val="1100"/>
              <a:buAutoNum type="arabicPeriod"/>
            </a:pPr>
            <a:r>
              <a:rPr lang="en" sz="1100" b="1"/>
              <a:t>jumping</a:t>
            </a:r>
            <a:r>
              <a:rPr lang="en" sz="1100"/>
              <a:t> (jump + ing)</a:t>
            </a:r>
            <a:endParaRPr sz="1100"/>
          </a:p>
          <a:p>
            <a:pPr marL="457200" lvl="0" indent="-298450" algn="l" rtl="0">
              <a:lnSpc>
                <a:spcPct val="115000"/>
              </a:lnSpc>
              <a:spcBef>
                <a:spcPts val="0"/>
              </a:spcBef>
              <a:spcAft>
                <a:spcPts val="0"/>
              </a:spcAft>
              <a:buSzPts val="1100"/>
              <a:buAutoNum type="arabicPeriod"/>
            </a:pPr>
            <a:r>
              <a:rPr lang="en" sz="1100" b="1"/>
              <a:t>playing</a:t>
            </a:r>
            <a:r>
              <a:rPr lang="en" sz="1100"/>
              <a:t> (play + ing)</a:t>
            </a:r>
            <a:endParaRPr sz="1100"/>
          </a:p>
          <a:p>
            <a:pPr marL="457200" lvl="0" indent="-298450" algn="l" rtl="0">
              <a:lnSpc>
                <a:spcPct val="115000"/>
              </a:lnSpc>
              <a:spcBef>
                <a:spcPts val="0"/>
              </a:spcBef>
              <a:spcAft>
                <a:spcPts val="0"/>
              </a:spcAft>
              <a:buSzPts val="1100"/>
              <a:buAutoNum type="arabicPeriod"/>
            </a:pPr>
            <a:r>
              <a:rPr lang="en" sz="1100" b="1"/>
              <a:t>flying</a:t>
            </a:r>
            <a:r>
              <a:rPr lang="en" sz="1100"/>
              <a:t> (fly + ing)</a:t>
            </a:r>
            <a:endParaRPr sz="1100"/>
          </a:p>
          <a:p>
            <a:pPr marL="457200" lvl="0" indent="-298450" algn="l" rtl="0">
              <a:lnSpc>
                <a:spcPct val="115000"/>
              </a:lnSpc>
              <a:spcBef>
                <a:spcPts val="0"/>
              </a:spcBef>
              <a:spcAft>
                <a:spcPts val="0"/>
              </a:spcAft>
              <a:buSzPts val="1100"/>
              <a:buAutoNum type="arabicPeriod"/>
            </a:pPr>
            <a:r>
              <a:rPr lang="en" sz="1100" b="1"/>
              <a:t>bringing</a:t>
            </a:r>
            <a:r>
              <a:rPr lang="en" sz="1100"/>
              <a:t> (bring + ing)</a:t>
            </a:r>
            <a:endParaRPr sz="1100"/>
          </a:p>
          <a:p>
            <a:pPr marL="0" lvl="0" indent="0" algn="l" rtl="0">
              <a:spcBef>
                <a:spcPts val="1200"/>
              </a:spcBef>
              <a:spcAft>
                <a:spcPts val="0"/>
              </a:spcAft>
              <a:buNone/>
            </a:pPr>
            <a:endParaRPr sz="1800">
              <a:solidFill>
                <a:schemeClr val="dk2"/>
              </a:solidFill>
              <a:latin typeface="Open Sans"/>
              <a:ea typeface="Open Sans"/>
              <a:cs typeface="Open Sans"/>
              <a:sym typeface="Open Sans"/>
            </a:endParaRPr>
          </a:p>
        </p:txBody>
      </p:sp>
      <p:sp>
        <p:nvSpPr>
          <p:cNvPr id="404" name="Google Shape;404;p61"/>
          <p:cNvSpPr txBox="1"/>
          <p:nvPr/>
        </p:nvSpPr>
        <p:spPr>
          <a:xfrm>
            <a:off x="6949800" y="1938575"/>
            <a:ext cx="1808400" cy="97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latin typeface="Open Sans"/>
                <a:ea typeface="Open Sans"/>
                <a:cs typeface="Open Sans"/>
                <a:sym typeface="Open Sans"/>
              </a:rPr>
              <a:t>“You forgot to mention doubling.”</a:t>
            </a:r>
            <a:endParaRPr sz="2200" b="1">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85800" y="167575"/>
            <a:ext cx="8520600" cy="461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b="0">
                <a:solidFill>
                  <a:srgbClr val="222222"/>
                </a:solidFill>
                <a:highlight>
                  <a:srgbClr val="FFFFFF"/>
                </a:highlight>
                <a:latin typeface="Arial"/>
                <a:ea typeface="Arial"/>
                <a:cs typeface="Arial"/>
                <a:sym typeface="Arial"/>
              </a:rPr>
              <a:t>64% of our new students assessed this year in TABE reading are NRS levels 2-3</a:t>
            </a:r>
            <a:endParaRPr/>
          </a:p>
        </p:txBody>
      </p:sp>
      <p:sp>
        <p:nvSpPr>
          <p:cNvPr id="91" name="Google Shape;91;p17"/>
          <p:cNvSpPr txBox="1"/>
          <p:nvPr/>
        </p:nvSpPr>
        <p:spPr>
          <a:xfrm>
            <a:off x="1305900" y="1152425"/>
            <a:ext cx="1719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222222"/>
              </a:solidFill>
              <a:highlight>
                <a:srgbClr val="FFFFFF"/>
              </a:highlight>
            </a:endParaRPr>
          </a:p>
        </p:txBody>
      </p:sp>
      <p:sp>
        <p:nvSpPr>
          <p:cNvPr id="92" name="Google Shape;92;p17"/>
          <p:cNvSpPr txBox="1"/>
          <p:nvPr/>
        </p:nvSpPr>
        <p:spPr>
          <a:xfrm>
            <a:off x="920525" y="1304825"/>
            <a:ext cx="3409200" cy="24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t>NRS Level 1 </a:t>
            </a:r>
            <a:r>
              <a:rPr lang="en" sz="2200"/>
              <a:t>- 0</a:t>
            </a:r>
            <a:endParaRPr sz="2200"/>
          </a:p>
          <a:p>
            <a:pPr marL="0" lvl="0" indent="0" algn="l" rtl="0">
              <a:spcBef>
                <a:spcPts val="0"/>
              </a:spcBef>
              <a:spcAft>
                <a:spcPts val="0"/>
              </a:spcAft>
              <a:buNone/>
            </a:pPr>
            <a:r>
              <a:rPr lang="en" sz="2200" b="1"/>
              <a:t>NRS Level 2 </a:t>
            </a:r>
            <a:r>
              <a:rPr lang="en" sz="2200"/>
              <a:t>-18</a:t>
            </a:r>
            <a:endParaRPr sz="2200"/>
          </a:p>
          <a:p>
            <a:pPr marL="0" lvl="0" indent="0" algn="l" rtl="0">
              <a:spcBef>
                <a:spcPts val="0"/>
              </a:spcBef>
              <a:spcAft>
                <a:spcPts val="0"/>
              </a:spcAft>
              <a:buNone/>
            </a:pPr>
            <a:r>
              <a:rPr lang="en" sz="2200" b="1"/>
              <a:t>NRS Level 3 </a:t>
            </a:r>
            <a:r>
              <a:rPr lang="en" sz="2200"/>
              <a:t>- 27</a:t>
            </a:r>
            <a:endParaRPr sz="2200"/>
          </a:p>
          <a:p>
            <a:pPr marL="0" lvl="0" indent="0" algn="l" rtl="0">
              <a:spcBef>
                <a:spcPts val="0"/>
              </a:spcBef>
              <a:spcAft>
                <a:spcPts val="0"/>
              </a:spcAft>
              <a:buNone/>
            </a:pPr>
            <a:r>
              <a:rPr lang="en" sz="2200" b="1"/>
              <a:t>NRS Level 4/5/6</a:t>
            </a:r>
            <a:r>
              <a:rPr lang="en" sz="2200"/>
              <a:t> - 25</a:t>
            </a:r>
            <a:endParaRPr sz="2200"/>
          </a:p>
        </p:txBody>
      </p:sp>
      <p:sp>
        <p:nvSpPr>
          <p:cNvPr id="93" name="Google Shape;93;p17"/>
          <p:cNvSpPr txBox="1"/>
          <p:nvPr/>
        </p:nvSpPr>
        <p:spPr>
          <a:xfrm>
            <a:off x="311700" y="3056225"/>
            <a:ext cx="1942800" cy="13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Is the data at your organization similar?</a:t>
            </a:r>
            <a:endParaRPr sz="1800"/>
          </a:p>
        </p:txBody>
      </p:sp>
      <p:sp>
        <p:nvSpPr>
          <p:cNvPr id="94" name="Google Shape;94;p17"/>
          <p:cNvSpPr txBox="1"/>
          <p:nvPr/>
        </p:nvSpPr>
        <p:spPr>
          <a:xfrm>
            <a:off x="4835938" y="4686750"/>
            <a:ext cx="3409200" cy="29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222222"/>
                </a:solidFill>
                <a:latin typeface="Open Sans"/>
                <a:ea typeface="Open Sans"/>
                <a:cs typeface="Open Sans"/>
                <a:sym typeface="Open Sans"/>
              </a:rPr>
              <a:t>TABE estimated grade ranges</a:t>
            </a:r>
            <a:endParaRPr sz="1800">
              <a:solidFill>
                <a:srgbClr val="222222"/>
              </a:solidFill>
              <a:latin typeface="Open Sans"/>
              <a:ea typeface="Open Sans"/>
              <a:cs typeface="Open Sans"/>
              <a:sym typeface="Open Sans"/>
            </a:endParaRPr>
          </a:p>
        </p:txBody>
      </p:sp>
      <p:pic>
        <p:nvPicPr>
          <p:cNvPr id="95" name="Google Shape;95;p17"/>
          <p:cNvPicPr preferRelativeResize="0"/>
          <p:nvPr/>
        </p:nvPicPr>
        <p:blipFill>
          <a:blip r:embed="rId3">
            <a:alphaModFix/>
          </a:blip>
          <a:stretch>
            <a:fillRect/>
          </a:stretch>
        </p:blipFill>
        <p:spPr>
          <a:xfrm>
            <a:off x="4904713" y="629275"/>
            <a:ext cx="3271675" cy="4092375"/>
          </a:xfrm>
          <a:prstGeom prst="rect">
            <a:avLst/>
          </a:prstGeom>
          <a:noFill/>
          <a:ln>
            <a:noFill/>
          </a:ln>
        </p:spPr>
      </p:pic>
      <p:sp>
        <p:nvSpPr>
          <p:cNvPr id="96" name="Google Shape;96;p17"/>
          <p:cNvSpPr txBox="1"/>
          <p:nvPr/>
        </p:nvSpPr>
        <p:spPr>
          <a:xfrm>
            <a:off x="7309125" y="1614125"/>
            <a:ext cx="1052400" cy="54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NRS 2</a:t>
            </a:r>
            <a:endParaRPr sz="1800">
              <a:solidFill>
                <a:schemeClr val="dk2"/>
              </a:solidFill>
              <a:latin typeface="Open Sans"/>
              <a:ea typeface="Open Sans"/>
              <a:cs typeface="Open Sans"/>
              <a:sym typeface="Open Sans"/>
            </a:endParaRPr>
          </a:p>
        </p:txBody>
      </p:sp>
      <p:sp>
        <p:nvSpPr>
          <p:cNvPr id="97" name="Google Shape;97;p17"/>
          <p:cNvSpPr txBox="1"/>
          <p:nvPr/>
        </p:nvSpPr>
        <p:spPr>
          <a:xfrm>
            <a:off x="7309125" y="2511150"/>
            <a:ext cx="861900" cy="29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NRS 3</a:t>
            </a:r>
            <a:endParaRPr sz="1800">
              <a:solidFill>
                <a:schemeClr val="dk2"/>
              </a:solidFill>
              <a:latin typeface="Open Sans"/>
              <a:ea typeface="Open Sans"/>
              <a:cs typeface="Open Sans"/>
              <a:sym typeface="Open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10" name="Google Shape;410;p62"/>
          <p:cNvSpPr txBox="1">
            <a:spLocks noGrp="1"/>
          </p:cNvSpPr>
          <p:nvPr>
            <p:ph type="body" idx="1"/>
          </p:nvPr>
        </p:nvSpPr>
        <p:spPr>
          <a:xfrm>
            <a:off x="400650" y="445025"/>
            <a:ext cx="2580300" cy="3302700"/>
          </a:xfrm>
          <a:prstGeom prst="rect">
            <a:avLst/>
          </a:prstGeom>
        </p:spPr>
        <p:txBody>
          <a:bodyPr spcFirstLastPara="1" wrap="square" lIns="91425" tIns="91425" rIns="91425" bIns="91425" anchor="t" anchorCtr="0">
            <a:normAutofit/>
          </a:bodyPr>
          <a:lstStyle/>
          <a:p>
            <a:pPr marL="0" lvl="0" indent="0" algn="l" rtl="0">
              <a:spcBef>
                <a:spcPts val="1400"/>
              </a:spcBef>
              <a:spcAft>
                <a:spcPts val="0"/>
              </a:spcAft>
              <a:buNone/>
            </a:pPr>
            <a:r>
              <a:rPr lang="en" sz="1300" b="1">
                <a:solidFill>
                  <a:srgbClr val="000000"/>
                </a:solidFill>
                <a:latin typeface="Arial"/>
                <a:ea typeface="Arial"/>
                <a:cs typeface="Arial"/>
                <a:sym typeface="Arial"/>
              </a:rPr>
              <a:t>Category 1: Drop the Final "e" Before Adding "-ing</a:t>
            </a:r>
            <a:endParaRPr sz="1300" b="1">
              <a:solidFill>
                <a:srgbClr val="000000"/>
              </a:solidFill>
              <a:latin typeface="Arial"/>
              <a:ea typeface="Arial"/>
              <a:cs typeface="Arial"/>
              <a:sym typeface="Arial"/>
            </a:endParaRPr>
          </a:p>
          <a:p>
            <a:pPr marL="457200" lvl="0" indent="-298450" algn="l" rtl="0">
              <a:spcBef>
                <a:spcPts val="120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piling</a:t>
            </a:r>
            <a:r>
              <a:rPr lang="en" sz="1100">
                <a:solidFill>
                  <a:srgbClr val="000000"/>
                </a:solidFill>
                <a:latin typeface="Arial"/>
                <a:ea typeface="Arial"/>
                <a:cs typeface="Arial"/>
                <a:sym typeface="Arial"/>
              </a:rPr>
              <a:t> (pile + ing)</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hoping</a:t>
            </a:r>
            <a:r>
              <a:rPr lang="en" sz="1100">
                <a:solidFill>
                  <a:srgbClr val="000000"/>
                </a:solidFill>
                <a:latin typeface="Arial"/>
                <a:ea typeface="Arial"/>
                <a:cs typeface="Arial"/>
                <a:sym typeface="Arial"/>
              </a:rPr>
              <a:t> (hope + ing)</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smiling</a:t>
            </a:r>
            <a:r>
              <a:rPr lang="en" sz="1100">
                <a:solidFill>
                  <a:srgbClr val="000000"/>
                </a:solidFill>
                <a:latin typeface="Arial"/>
                <a:ea typeface="Arial"/>
                <a:cs typeface="Arial"/>
                <a:sym typeface="Arial"/>
              </a:rPr>
              <a:t> (smile + ing)</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hiking</a:t>
            </a:r>
            <a:r>
              <a:rPr lang="en" sz="1100">
                <a:solidFill>
                  <a:srgbClr val="000000"/>
                </a:solidFill>
                <a:latin typeface="Arial"/>
                <a:ea typeface="Arial"/>
                <a:cs typeface="Arial"/>
                <a:sym typeface="Arial"/>
              </a:rPr>
              <a:t> (hike + ing)</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writing</a:t>
            </a:r>
            <a:r>
              <a:rPr lang="en" sz="1100">
                <a:solidFill>
                  <a:srgbClr val="000000"/>
                </a:solidFill>
                <a:latin typeface="Arial"/>
                <a:ea typeface="Arial"/>
                <a:cs typeface="Arial"/>
                <a:sym typeface="Arial"/>
              </a:rPr>
              <a:t> (write + ing)</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baking</a:t>
            </a:r>
            <a:r>
              <a:rPr lang="en" sz="1100">
                <a:solidFill>
                  <a:srgbClr val="000000"/>
                </a:solidFill>
                <a:latin typeface="Arial"/>
                <a:ea typeface="Arial"/>
                <a:cs typeface="Arial"/>
                <a:sym typeface="Arial"/>
              </a:rPr>
              <a:t> (bake + ing)</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coming</a:t>
            </a:r>
            <a:r>
              <a:rPr lang="en" sz="1100">
                <a:solidFill>
                  <a:srgbClr val="000000"/>
                </a:solidFill>
                <a:latin typeface="Arial"/>
                <a:ea typeface="Arial"/>
                <a:cs typeface="Arial"/>
                <a:sym typeface="Arial"/>
              </a:rPr>
              <a:t> (come + ing)</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giving</a:t>
            </a:r>
            <a:r>
              <a:rPr lang="en" sz="1100">
                <a:solidFill>
                  <a:srgbClr val="000000"/>
                </a:solidFill>
                <a:latin typeface="Arial"/>
                <a:ea typeface="Arial"/>
                <a:cs typeface="Arial"/>
                <a:sym typeface="Arial"/>
              </a:rPr>
              <a:t> (give + ing)</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living</a:t>
            </a:r>
            <a:r>
              <a:rPr lang="en" sz="1100">
                <a:solidFill>
                  <a:srgbClr val="000000"/>
                </a:solidFill>
                <a:latin typeface="Arial"/>
                <a:ea typeface="Arial"/>
                <a:cs typeface="Arial"/>
                <a:sym typeface="Arial"/>
              </a:rPr>
              <a:t> (live + ing)</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n" sz="1100" b="1">
                <a:solidFill>
                  <a:srgbClr val="000000"/>
                </a:solidFill>
                <a:latin typeface="Arial"/>
                <a:ea typeface="Arial"/>
                <a:cs typeface="Arial"/>
                <a:sym typeface="Arial"/>
              </a:rPr>
              <a:t>driving</a:t>
            </a:r>
            <a:r>
              <a:rPr lang="en" sz="1100">
                <a:solidFill>
                  <a:srgbClr val="000000"/>
                </a:solidFill>
                <a:latin typeface="Arial"/>
                <a:ea typeface="Arial"/>
                <a:cs typeface="Arial"/>
                <a:sym typeface="Arial"/>
              </a:rPr>
              <a:t> (drive + ing)</a:t>
            </a:r>
            <a:endParaRPr sz="1100">
              <a:solidFill>
                <a:srgbClr val="000000"/>
              </a:solidFill>
              <a:latin typeface="Arial"/>
              <a:ea typeface="Arial"/>
              <a:cs typeface="Arial"/>
              <a:sym typeface="Arial"/>
            </a:endParaRPr>
          </a:p>
          <a:p>
            <a:pPr marL="0" lvl="0" indent="0" algn="l" rtl="0">
              <a:spcBef>
                <a:spcPts val="1200"/>
              </a:spcBef>
              <a:spcAft>
                <a:spcPts val="1200"/>
              </a:spcAft>
              <a:buNone/>
            </a:pPr>
            <a:endParaRPr/>
          </a:p>
        </p:txBody>
      </p:sp>
      <p:sp>
        <p:nvSpPr>
          <p:cNvPr id="411" name="Google Shape;411;p62"/>
          <p:cNvSpPr txBox="1"/>
          <p:nvPr/>
        </p:nvSpPr>
        <p:spPr>
          <a:xfrm>
            <a:off x="3400950" y="445025"/>
            <a:ext cx="2342100" cy="326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en" sz="1300" b="1"/>
              <a:t>Category 2: Double the Final Consonant Before Adding "-ing" (VC Pattern)</a:t>
            </a:r>
            <a:endParaRPr sz="1300" b="1"/>
          </a:p>
          <a:p>
            <a:pPr marL="457200" lvl="0" indent="-298450" algn="l" rtl="0">
              <a:lnSpc>
                <a:spcPct val="115000"/>
              </a:lnSpc>
              <a:spcBef>
                <a:spcPts val="1200"/>
              </a:spcBef>
              <a:spcAft>
                <a:spcPts val="0"/>
              </a:spcAft>
              <a:buSzPts val="1100"/>
              <a:buChar char="●"/>
            </a:pPr>
            <a:r>
              <a:rPr lang="en" sz="1100"/>
              <a:t>(These are one-syllable words with a short vowel followed by a single consonant.)</a:t>
            </a:r>
            <a:endParaRPr sz="1100"/>
          </a:p>
          <a:p>
            <a:pPr marL="457200" lvl="0" indent="-298450" algn="l" rtl="0">
              <a:lnSpc>
                <a:spcPct val="115000"/>
              </a:lnSpc>
              <a:spcBef>
                <a:spcPts val="0"/>
              </a:spcBef>
              <a:spcAft>
                <a:spcPts val="0"/>
              </a:spcAft>
              <a:buSzPts val="1100"/>
              <a:buAutoNum type="arabicPeriod"/>
            </a:pPr>
            <a:r>
              <a:rPr lang="en" sz="1100" b="1"/>
              <a:t>running</a:t>
            </a:r>
            <a:r>
              <a:rPr lang="en" sz="1100"/>
              <a:t> (run + ing)</a:t>
            </a:r>
            <a:endParaRPr sz="1100"/>
          </a:p>
          <a:p>
            <a:pPr marL="457200" lvl="0" indent="-298450" algn="l" rtl="0">
              <a:lnSpc>
                <a:spcPct val="115000"/>
              </a:lnSpc>
              <a:spcBef>
                <a:spcPts val="0"/>
              </a:spcBef>
              <a:spcAft>
                <a:spcPts val="0"/>
              </a:spcAft>
              <a:buSzPts val="1100"/>
              <a:buAutoNum type="arabicPeriod"/>
            </a:pPr>
            <a:r>
              <a:rPr lang="en" sz="1100" b="1"/>
              <a:t>sitting</a:t>
            </a:r>
            <a:r>
              <a:rPr lang="en" sz="1100"/>
              <a:t> (sit + ing)</a:t>
            </a:r>
            <a:endParaRPr sz="1100"/>
          </a:p>
          <a:p>
            <a:pPr marL="457200" lvl="0" indent="-298450" algn="l" rtl="0">
              <a:lnSpc>
                <a:spcPct val="115000"/>
              </a:lnSpc>
              <a:spcBef>
                <a:spcPts val="0"/>
              </a:spcBef>
              <a:spcAft>
                <a:spcPts val="0"/>
              </a:spcAft>
              <a:buSzPts val="1100"/>
              <a:buAutoNum type="arabicPeriod"/>
            </a:pPr>
            <a:r>
              <a:rPr lang="en" sz="1100" b="1"/>
              <a:t>getting</a:t>
            </a:r>
            <a:r>
              <a:rPr lang="en" sz="1100"/>
              <a:t> (get + ing)</a:t>
            </a:r>
            <a:endParaRPr sz="1100"/>
          </a:p>
          <a:p>
            <a:pPr marL="457200" lvl="0" indent="-298450" algn="l" rtl="0">
              <a:lnSpc>
                <a:spcPct val="115000"/>
              </a:lnSpc>
              <a:spcBef>
                <a:spcPts val="0"/>
              </a:spcBef>
              <a:spcAft>
                <a:spcPts val="0"/>
              </a:spcAft>
              <a:buSzPts val="1100"/>
              <a:buAutoNum type="arabicPeriod"/>
            </a:pPr>
            <a:r>
              <a:rPr lang="en" sz="1100" b="1"/>
              <a:t>hitting</a:t>
            </a:r>
            <a:r>
              <a:rPr lang="en" sz="1100"/>
              <a:t> (hit + ing)</a:t>
            </a:r>
            <a:endParaRPr sz="1100"/>
          </a:p>
          <a:p>
            <a:pPr marL="457200" lvl="0" indent="-298450" algn="l" rtl="0">
              <a:lnSpc>
                <a:spcPct val="115000"/>
              </a:lnSpc>
              <a:spcBef>
                <a:spcPts val="0"/>
              </a:spcBef>
              <a:spcAft>
                <a:spcPts val="0"/>
              </a:spcAft>
              <a:buSzPts val="1100"/>
              <a:buAutoNum type="arabicPeriod"/>
            </a:pPr>
            <a:r>
              <a:rPr lang="en" sz="1100" b="1"/>
              <a:t>swimming</a:t>
            </a:r>
            <a:r>
              <a:rPr lang="en" sz="1100"/>
              <a:t> (swim + ing)</a:t>
            </a:r>
            <a:endParaRPr sz="1100"/>
          </a:p>
          <a:p>
            <a:pPr marL="457200" lvl="0" indent="-298450" algn="l" rtl="0">
              <a:lnSpc>
                <a:spcPct val="115000"/>
              </a:lnSpc>
              <a:spcBef>
                <a:spcPts val="0"/>
              </a:spcBef>
              <a:spcAft>
                <a:spcPts val="0"/>
              </a:spcAft>
              <a:buSzPts val="1100"/>
              <a:buAutoNum type="arabicPeriod"/>
            </a:pPr>
            <a:r>
              <a:rPr lang="en" sz="1100" b="1"/>
              <a:t>planning</a:t>
            </a:r>
            <a:r>
              <a:rPr lang="en" sz="1100"/>
              <a:t> (plan + ing)</a:t>
            </a:r>
            <a:endParaRPr sz="1100"/>
          </a:p>
          <a:p>
            <a:pPr marL="457200" lvl="0" indent="-298450" algn="l" rtl="0">
              <a:lnSpc>
                <a:spcPct val="115000"/>
              </a:lnSpc>
              <a:spcBef>
                <a:spcPts val="0"/>
              </a:spcBef>
              <a:spcAft>
                <a:spcPts val="0"/>
              </a:spcAft>
              <a:buSzPts val="1100"/>
              <a:buAutoNum type="arabicPeriod"/>
            </a:pPr>
            <a:r>
              <a:rPr lang="en" sz="1100" b="1"/>
              <a:t>jogging</a:t>
            </a:r>
            <a:r>
              <a:rPr lang="en" sz="1100"/>
              <a:t> (jog + ing)</a:t>
            </a:r>
            <a:endParaRPr sz="1100"/>
          </a:p>
          <a:p>
            <a:pPr marL="457200" lvl="0" indent="-298450" algn="l" rtl="0">
              <a:lnSpc>
                <a:spcPct val="115000"/>
              </a:lnSpc>
              <a:spcBef>
                <a:spcPts val="0"/>
              </a:spcBef>
              <a:spcAft>
                <a:spcPts val="0"/>
              </a:spcAft>
              <a:buSzPts val="1100"/>
              <a:buAutoNum type="arabicPeriod"/>
            </a:pPr>
            <a:r>
              <a:rPr lang="en" sz="1100" b="1"/>
              <a:t>dropping</a:t>
            </a:r>
            <a:r>
              <a:rPr lang="en" sz="1100"/>
              <a:t> (drop + ing)</a:t>
            </a:r>
            <a:endParaRPr sz="1100"/>
          </a:p>
          <a:p>
            <a:pPr marL="457200" lvl="0" indent="-298450" algn="l" rtl="0">
              <a:lnSpc>
                <a:spcPct val="115000"/>
              </a:lnSpc>
              <a:spcBef>
                <a:spcPts val="0"/>
              </a:spcBef>
              <a:spcAft>
                <a:spcPts val="0"/>
              </a:spcAft>
              <a:buSzPts val="1100"/>
              <a:buAutoNum type="arabicPeriod"/>
            </a:pPr>
            <a:r>
              <a:rPr lang="en" sz="1100" b="1"/>
              <a:t>stopping</a:t>
            </a:r>
            <a:r>
              <a:rPr lang="en" sz="1100"/>
              <a:t> (stop + ing)</a:t>
            </a:r>
            <a:endParaRPr sz="1100"/>
          </a:p>
          <a:p>
            <a:pPr marL="457200" lvl="0" indent="-298450" algn="l" rtl="0">
              <a:lnSpc>
                <a:spcPct val="115000"/>
              </a:lnSpc>
              <a:spcBef>
                <a:spcPts val="0"/>
              </a:spcBef>
              <a:spcAft>
                <a:spcPts val="0"/>
              </a:spcAft>
              <a:buSzPts val="1100"/>
              <a:buAutoNum type="arabicPeriod"/>
            </a:pPr>
            <a:r>
              <a:rPr lang="en" sz="1100" b="1"/>
              <a:t>clapping</a:t>
            </a:r>
            <a:r>
              <a:rPr lang="en" sz="1100"/>
              <a:t> (clap + ing)</a:t>
            </a:r>
            <a:endParaRPr sz="1100"/>
          </a:p>
          <a:p>
            <a:pPr marL="0" lvl="0" indent="0" algn="l" rtl="0">
              <a:spcBef>
                <a:spcPts val="1200"/>
              </a:spcBef>
              <a:spcAft>
                <a:spcPts val="0"/>
              </a:spcAft>
              <a:buNone/>
            </a:pPr>
            <a:endParaRPr sz="1800">
              <a:solidFill>
                <a:schemeClr val="dk2"/>
              </a:solidFill>
              <a:latin typeface="Open Sans"/>
              <a:ea typeface="Open Sans"/>
              <a:cs typeface="Open Sans"/>
              <a:sym typeface="Open Sans"/>
            </a:endParaRPr>
          </a:p>
        </p:txBody>
      </p:sp>
      <p:sp>
        <p:nvSpPr>
          <p:cNvPr id="412" name="Google Shape;412;p62"/>
          <p:cNvSpPr txBox="1"/>
          <p:nvPr/>
        </p:nvSpPr>
        <p:spPr>
          <a:xfrm>
            <a:off x="6182600" y="506725"/>
            <a:ext cx="2416200" cy="355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en" sz="1300" b="1"/>
              <a:t>Category 3: Keep the Base Word (No Final "e" or Doubling Required)</a:t>
            </a:r>
            <a:endParaRPr sz="1300" b="1"/>
          </a:p>
          <a:p>
            <a:pPr marL="457200" lvl="0" indent="-298450" algn="l" rtl="0">
              <a:lnSpc>
                <a:spcPct val="115000"/>
              </a:lnSpc>
              <a:spcBef>
                <a:spcPts val="1200"/>
              </a:spcBef>
              <a:spcAft>
                <a:spcPts val="0"/>
              </a:spcAft>
              <a:buSzPts val="1100"/>
              <a:buAutoNum type="arabicPeriod"/>
            </a:pPr>
            <a:r>
              <a:rPr lang="en" sz="1100" b="1"/>
              <a:t>playing</a:t>
            </a:r>
            <a:r>
              <a:rPr lang="en" sz="1100"/>
              <a:t> (play + ing)</a:t>
            </a:r>
            <a:endParaRPr sz="1100"/>
          </a:p>
          <a:p>
            <a:pPr marL="457200" lvl="0" indent="-298450" algn="l" rtl="0">
              <a:lnSpc>
                <a:spcPct val="115000"/>
              </a:lnSpc>
              <a:spcBef>
                <a:spcPts val="0"/>
              </a:spcBef>
              <a:spcAft>
                <a:spcPts val="0"/>
              </a:spcAft>
              <a:buSzPts val="1100"/>
              <a:buAutoNum type="arabicPeriod"/>
            </a:pPr>
            <a:r>
              <a:rPr lang="en" sz="1100" b="1"/>
              <a:t>flying</a:t>
            </a:r>
            <a:r>
              <a:rPr lang="en" sz="1100"/>
              <a:t> (fly + ing)</a:t>
            </a:r>
            <a:endParaRPr sz="1100"/>
          </a:p>
          <a:p>
            <a:pPr marL="457200" lvl="0" indent="-298450" algn="l" rtl="0">
              <a:lnSpc>
                <a:spcPct val="115000"/>
              </a:lnSpc>
              <a:spcBef>
                <a:spcPts val="0"/>
              </a:spcBef>
              <a:spcAft>
                <a:spcPts val="0"/>
              </a:spcAft>
              <a:buSzPts val="1100"/>
              <a:buAutoNum type="arabicPeriod"/>
            </a:pPr>
            <a:r>
              <a:rPr lang="en" sz="1100" b="1"/>
              <a:t>going</a:t>
            </a:r>
            <a:r>
              <a:rPr lang="en" sz="1100"/>
              <a:t> (go + ing)</a:t>
            </a:r>
            <a:endParaRPr sz="1100"/>
          </a:p>
          <a:p>
            <a:pPr marL="457200" lvl="0" indent="-298450" algn="l" rtl="0">
              <a:lnSpc>
                <a:spcPct val="115000"/>
              </a:lnSpc>
              <a:spcBef>
                <a:spcPts val="0"/>
              </a:spcBef>
              <a:spcAft>
                <a:spcPts val="0"/>
              </a:spcAft>
              <a:buSzPts val="1100"/>
              <a:buAutoNum type="arabicPeriod"/>
            </a:pPr>
            <a:r>
              <a:rPr lang="en" sz="1100" b="1"/>
              <a:t>raining</a:t>
            </a:r>
            <a:r>
              <a:rPr lang="en" sz="1100"/>
              <a:t> (rain + ing)</a:t>
            </a:r>
            <a:endParaRPr sz="1100"/>
          </a:p>
          <a:p>
            <a:pPr marL="457200" lvl="0" indent="-298450" algn="l" rtl="0">
              <a:lnSpc>
                <a:spcPct val="115000"/>
              </a:lnSpc>
              <a:spcBef>
                <a:spcPts val="0"/>
              </a:spcBef>
              <a:spcAft>
                <a:spcPts val="0"/>
              </a:spcAft>
              <a:buSzPts val="1100"/>
              <a:buAutoNum type="arabicPeriod"/>
            </a:pPr>
            <a:r>
              <a:rPr lang="en" sz="1100" b="1"/>
              <a:t>looking</a:t>
            </a:r>
            <a:r>
              <a:rPr lang="en" sz="1100"/>
              <a:t> (look + ing)</a:t>
            </a:r>
            <a:endParaRPr sz="1100"/>
          </a:p>
          <a:p>
            <a:pPr marL="457200" lvl="0" indent="-298450" algn="l" rtl="0">
              <a:lnSpc>
                <a:spcPct val="115000"/>
              </a:lnSpc>
              <a:spcBef>
                <a:spcPts val="0"/>
              </a:spcBef>
              <a:spcAft>
                <a:spcPts val="0"/>
              </a:spcAft>
              <a:buSzPts val="1100"/>
              <a:buAutoNum type="arabicPeriod"/>
            </a:pPr>
            <a:r>
              <a:rPr lang="en" sz="1100" b="1"/>
              <a:t>feeling</a:t>
            </a:r>
            <a:r>
              <a:rPr lang="en" sz="1100"/>
              <a:t> (feel + ing)</a:t>
            </a:r>
            <a:endParaRPr sz="1100"/>
          </a:p>
          <a:p>
            <a:pPr marL="457200" lvl="0" indent="-298450" algn="l" rtl="0">
              <a:lnSpc>
                <a:spcPct val="115000"/>
              </a:lnSpc>
              <a:spcBef>
                <a:spcPts val="0"/>
              </a:spcBef>
              <a:spcAft>
                <a:spcPts val="0"/>
              </a:spcAft>
              <a:buSzPts val="1100"/>
              <a:buAutoNum type="arabicPeriod"/>
            </a:pPr>
            <a:r>
              <a:rPr lang="en" sz="1100" b="1"/>
              <a:t>seeing</a:t>
            </a:r>
            <a:r>
              <a:rPr lang="en" sz="1100"/>
              <a:t> (see + ing)</a:t>
            </a:r>
            <a:endParaRPr sz="1100"/>
          </a:p>
          <a:p>
            <a:pPr marL="457200" lvl="0" indent="-298450" algn="l" rtl="0">
              <a:lnSpc>
                <a:spcPct val="115000"/>
              </a:lnSpc>
              <a:spcBef>
                <a:spcPts val="0"/>
              </a:spcBef>
              <a:spcAft>
                <a:spcPts val="0"/>
              </a:spcAft>
              <a:buSzPts val="1100"/>
              <a:buAutoNum type="arabicPeriod"/>
            </a:pPr>
            <a:r>
              <a:rPr lang="en" sz="1100" b="1"/>
              <a:t>meeting</a:t>
            </a:r>
            <a:r>
              <a:rPr lang="en" sz="1100"/>
              <a:t> (meet + ing)</a:t>
            </a:r>
            <a:endParaRPr sz="1100"/>
          </a:p>
          <a:p>
            <a:pPr marL="457200" lvl="0" indent="-298450" algn="l" rtl="0">
              <a:lnSpc>
                <a:spcPct val="115000"/>
              </a:lnSpc>
              <a:spcBef>
                <a:spcPts val="0"/>
              </a:spcBef>
              <a:spcAft>
                <a:spcPts val="0"/>
              </a:spcAft>
              <a:buSzPts val="1100"/>
              <a:buAutoNum type="arabicPeriod"/>
            </a:pPr>
            <a:r>
              <a:rPr lang="en" sz="1100" b="1"/>
              <a:t>hearing</a:t>
            </a:r>
            <a:r>
              <a:rPr lang="en" sz="1100"/>
              <a:t> (hear + ing)</a:t>
            </a:r>
            <a:endParaRPr sz="1100"/>
          </a:p>
          <a:p>
            <a:pPr marL="457200" lvl="0" indent="-298450" algn="l" rtl="0">
              <a:lnSpc>
                <a:spcPct val="115000"/>
              </a:lnSpc>
              <a:spcBef>
                <a:spcPts val="0"/>
              </a:spcBef>
              <a:spcAft>
                <a:spcPts val="0"/>
              </a:spcAft>
              <a:buSzPts val="1100"/>
              <a:buAutoNum type="arabicPeriod"/>
            </a:pPr>
            <a:r>
              <a:rPr lang="en" sz="1100" b="1"/>
              <a:t>needing</a:t>
            </a:r>
            <a:r>
              <a:rPr lang="en" sz="1100"/>
              <a:t> (need + ing)</a:t>
            </a:r>
            <a:endParaRPr sz="1100"/>
          </a:p>
          <a:p>
            <a:pPr marL="0" lvl="0" indent="0" algn="l" rtl="0">
              <a:spcBef>
                <a:spcPts val="1200"/>
              </a:spcBef>
              <a:spcAft>
                <a:spcPts val="0"/>
              </a:spcAft>
              <a:buNone/>
            </a:pPr>
            <a:endParaRPr sz="1800">
              <a:solidFill>
                <a:schemeClr val="dk2"/>
              </a:solidFill>
              <a:latin typeface="Open Sans"/>
              <a:ea typeface="Open Sans"/>
              <a:cs typeface="Open Sans"/>
              <a:sym typeface="Open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“Can you create a downloadable worksheet for students to practice these words? You can choose any type of worksheet you want.”</a:t>
            </a:r>
            <a:endParaRPr/>
          </a:p>
        </p:txBody>
      </p:sp>
      <p:sp>
        <p:nvSpPr>
          <p:cNvPr id="418" name="Google Shape;418;p63"/>
          <p:cNvSpPr txBox="1">
            <a:spLocks noGrp="1"/>
          </p:cNvSpPr>
          <p:nvPr>
            <p:ph type="body" idx="1"/>
          </p:nvPr>
        </p:nvSpPr>
        <p:spPr>
          <a:xfrm>
            <a:off x="3869175" y="1974200"/>
            <a:ext cx="1246200" cy="474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u="sng">
                <a:solidFill>
                  <a:schemeClr val="hlink"/>
                </a:solidFill>
                <a:hlinkClick r:id="rId3"/>
              </a:rPr>
              <a:t>RESULTS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“Give me another one that is different and engaging.”</a:t>
            </a:r>
            <a:endParaRPr/>
          </a:p>
        </p:txBody>
      </p:sp>
      <p:sp>
        <p:nvSpPr>
          <p:cNvPr id="424" name="Google Shape;424;p64"/>
          <p:cNvSpPr txBox="1">
            <a:spLocks noGrp="1"/>
          </p:cNvSpPr>
          <p:nvPr>
            <p:ph type="body" idx="1"/>
          </p:nvPr>
        </p:nvSpPr>
        <p:spPr>
          <a:xfrm>
            <a:off x="2475850" y="1874050"/>
            <a:ext cx="1305600" cy="4560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en" u="sng">
                <a:solidFill>
                  <a:schemeClr val="hlink"/>
                </a:solidFill>
                <a:hlinkClick r:id="rId3"/>
              </a:rPr>
              <a:t>RESULTS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use this system DSA + AI?</a:t>
            </a:r>
            <a:endParaRPr/>
          </a:p>
        </p:txBody>
      </p:sp>
      <p:sp>
        <p:nvSpPr>
          <p:cNvPr id="430" name="Google Shape;430;p6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easy to get started</a:t>
            </a:r>
            <a:endParaRPr/>
          </a:p>
          <a:p>
            <a:pPr marL="0" lvl="0" indent="0" algn="l" rtl="0">
              <a:spcBef>
                <a:spcPts val="1200"/>
              </a:spcBef>
              <a:spcAft>
                <a:spcPts val="0"/>
              </a:spcAft>
              <a:buNone/>
            </a:pPr>
            <a:endParaRPr/>
          </a:p>
          <a:p>
            <a:pPr marL="0" lvl="0" indent="0" algn="l" rtl="0">
              <a:spcBef>
                <a:spcPts val="1200"/>
              </a:spcBef>
              <a:spcAft>
                <a:spcPts val="0"/>
              </a:spcAft>
              <a:buNone/>
            </a:pPr>
            <a:r>
              <a:rPr lang="en"/>
              <a:t>Immediate and long-term  benefits for student reading outcomes</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6"/>
          <p:cNvSpPr txBox="1">
            <a:spLocks noGrp="1"/>
          </p:cNvSpPr>
          <p:nvPr>
            <p:ph type="title"/>
          </p:nvPr>
        </p:nvSpPr>
        <p:spPr>
          <a:xfrm>
            <a:off x="311700" y="111205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There are lots more resources for teaching alphabetics</a:t>
            </a:r>
            <a:endParaRPr/>
          </a:p>
        </p:txBody>
      </p:sp>
      <p:sp>
        <p:nvSpPr>
          <p:cNvPr id="436" name="Google Shape;436;p66"/>
          <p:cNvSpPr txBox="1">
            <a:spLocks noGrp="1"/>
          </p:cNvSpPr>
          <p:nvPr>
            <p:ph type="body" idx="1"/>
          </p:nvPr>
        </p:nvSpPr>
        <p:spPr>
          <a:xfrm>
            <a:off x="311700" y="2704125"/>
            <a:ext cx="8520600" cy="84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u="sng">
                <a:solidFill>
                  <a:schemeClr val="hlink"/>
                </a:solidFill>
                <a:hlinkClick r:id="rId3"/>
              </a:rPr>
              <a:t>https://atlasabe.org/resource/e-advanced-alphabetics/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en"/>
              <a:t>Morpheme matrices</a:t>
            </a:r>
            <a:endParaRPr/>
          </a:p>
        </p:txBody>
      </p:sp>
      <p:sp>
        <p:nvSpPr>
          <p:cNvPr id="442" name="Google Shape;442;p6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1200"/>
              </a:spcAft>
              <a:buNone/>
            </a:pPr>
            <a:r>
              <a:rPr lang="en" u="sng">
                <a:solidFill>
                  <a:schemeClr val="hlink"/>
                </a:solidFill>
                <a:hlinkClick r:id="rId3"/>
              </a:rPr>
              <a:t>https://drive.google.com/file/d/1i7QyHboVatzHJRrUGOVW93bdzqZOT9nr/view?usp=sharing</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Ask ChatGPT to help create sentences:</a:t>
            </a:r>
            <a:endParaRPr/>
          </a:p>
        </p:txBody>
      </p:sp>
      <p:sp>
        <p:nvSpPr>
          <p:cNvPr id="448" name="Google Shape;448;p6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Create ten sentences using these words where the theme is anger management. Must be at a 5th grade reading level for adults. </a:t>
            </a:r>
            <a:endParaRPr b="1"/>
          </a:p>
          <a:p>
            <a:pPr marL="0" lvl="0" indent="0" algn="l" rtl="0">
              <a:spcBef>
                <a:spcPts val="1200"/>
              </a:spcBef>
              <a:spcAft>
                <a:spcPts val="1200"/>
              </a:spcAft>
              <a:buNone/>
            </a:pPr>
            <a:r>
              <a:rPr lang="en"/>
              <a:t>remit, submit, transmit, remits, remitted, remitting, remitter, remittable, remittal, submits, submitted, submitting, submitter, submittal, transmits, transmitted, transmitting, transmitter, transmittal, dismiss, remiss, dismisses, dismissed, dismissing, dismissible, dismissal, remission, remissible, submission, transmission, transmissible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AI-created sentences</a:t>
            </a:r>
            <a:endParaRPr/>
          </a:p>
        </p:txBody>
      </p:sp>
      <p:sp>
        <p:nvSpPr>
          <p:cNvPr id="454" name="Google Shape;454;p6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solidFill>
                  <a:srgbClr val="000000"/>
                </a:solidFill>
                <a:latin typeface="Arial"/>
                <a:ea typeface="Arial"/>
                <a:cs typeface="Arial"/>
                <a:sym typeface="Arial"/>
              </a:rPr>
              <a:t>When you feel angry, it's important to </a:t>
            </a:r>
            <a:r>
              <a:rPr lang="en" sz="1700" b="1">
                <a:solidFill>
                  <a:srgbClr val="000000"/>
                </a:solidFill>
                <a:latin typeface="Arial"/>
                <a:ea typeface="Arial"/>
                <a:cs typeface="Arial"/>
                <a:sym typeface="Arial"/>
              </a:rPr>
              <a:t>submit</a:t>
            </a:r>
            <a:r>
              <a:rPr lang="en" sz="1700">
                <a:solidFill>
                  <a:srgbClr val="000000"/>
                </a:solidFill>
                <a:latin typeface="Arial"/>
                <a:ea typeface="Arial"/>
                <a:cs typeface="Arial"/>
                <a:sym typeface="Arial"/>
              </a:rPr>
              <a:t> to calming techniques, like taking deep breaths.</a:t>
            </a:r>
            <a:endParaRPr sz="1700">
              <a:solidFill>
                <a:srgbClr val="000000"/>
              </a:solidFill>
              <a:latin typeface="Arial"/>
              <a:ea typeface="Arial"/>
              <a:cs typeface="Arial"/>
              <a:sym typeface="Arial"/>
            </a:endParaRPr>
          </a:p>
          <a:p>
            <a:pPr marL="0" lvl="0" indent="0" algn="l" rtl="0">
              <a:spcBef>
                <a:spcPts val="1200"/>
              </a:spcBef>
              <a:spcAft>
                <a:spcPts val="0"/>
              </a:spcAft>
              <a:buNone/>
            </a:pPr>
            <a:r>
              <a:rPr lang="en" sz="1700">
                <a:solidFill>
                  <a:srgbClr val="000000"/>
                </a:solidFill>
                <a:latin typeface="Arial"/>
                <a:ea typeface="Arial"/>
                <a:cs typeface="Arial"/>
                <a:sym typeface="Arial"/>
              </a:rPr>
              <a:t>If you </a:t>
            </a:r>
            <a:r>
              <a:rPr lang="en" sz="1700" b="1">
                <a:solidFill>
                  <a:srgbClr val="000000"/>
                </a:solidFill>
                <a:latin typeface="Arial"/>
                <a:ea typeface="Arial"/>
                <a:cs typeface="Arial"/>
                <a:sym typeface="Arial"/>
              </a:rPr>
              <a:t>transmit</a:t>
            </a:r>
            <a:r>
              <a:rPr lang="en" sz="1700">
                <a:solidFill>
                  <a:srgbClr val="000000"/>
                </a:solidFill>
                <a:latin typeface="Arial"/>
                <a:ea typeface="Arial"/>
                <a:cs typeface="Arial"/>
                <a:sym typeface="Arial"/>
              </a:rPr>
              <a:t> your frustration to others without thinking, it can hurt their feelings.</a:t>
            </a:r>
            <a:endParaRPr sz="1700">
              <a:solidFill>
                <a:srgbClr val="000000"/>
              </a:solidFill>
              <a:latin typeface="Arial"/>
              <a:ea typeface="Arial"/>
              <a:cs typeface="Arial"/>
              <a:sym typeface="Arial"/>
            </a:endParaRPr>
          </a:p>
          <a:p>
            <a:pPr marL="0" lvl="0" indent="0" algn="l" rtl="0">
              <a:spcBef>
                <a:spcPts val="1200"/>
              </a:spcBef>
              <a:spcAft>
                <a:spcPts val="0"/>
              </a:spcAft>
              <a:buNone/>
            </a:pPr>
            <a:r>
              <a:rPr lang="en" sz="1700">
                <a:solidFill>
                  <a:srgbClr val="000000"/>
                </a:solidFill>
                <a:latin typeface="Arial"/>
                <a:ea typeface="Arial"/>
                <a:cs typeface="Arial"/>
                <a:sym typeface="Arial"/>
              </a:rPr>
              <a:t>Sarah </a:t>
            </a:r>
            <a:r>
              <a:rPr lang="en" sz="1700" b="1">
                <a:solidFill>
                  <a:srgbClr val="000000"/>
                </a:solidFill>
                <a:latin typeface="Arial"/>
                <a:ea typeface="Arial"/>
                <a:cs typeface="Arial"/>
                <a:sym typeface="Arial"/>
              </a:rPr>
              <a:t>dismissed</a:t>
            </a:r>
            <a:r>
              <a:rPr lang="en" sz="1700">
                <a:solidFill>
                  <a:srgbClr val="000000"/>
                </a:solidFill>
                <a:latin typeface="Arial"/>
                <a:ea typeface="Arial"/>
                <a:cs typeface="Arial"/>
                <a:sym typeface="Arial"/>
              </a:rPr>
              <a:t> the idea of yelling as a way to deal with her anger and chose to talk instead.</a:t>
            </a:r>
            <a:endParaRPr sz="1700">
              <a:solidFill>
                <a:srgbClr val="000000"/>
              </a:solidFill>
              <a:latin typeface="Arial"/>
              <a:ea typeface="Arial"/>
              <a:cs typeface="Arial"/>
              <a:sym typeface="Arial"/>
            </a:endParaRPr>
          </a:p>
          <a:p>
            <a:pPr marL="0" lvl="0" indent="0" algn="l" rtl="0">
              <a:spcBef>
                <a:spcPts val="1200"/>
              </a:spcBef>
              <a:spcAft>
                <a:spcPts val="0"/>
              </a:spcAft>
              <a:buNone/>
            </a:pPr>
            <a:r>
              <a:rPr lang="en" sz="1700" b="1">
                <a:solidFill>
                  <a:srgbClr val="000000"/>
                </a:solidFill>
                <a:latin typeface="Arial"/>
                <a:ea typeface="Arial"/>
                <a:cs typeface="Arial"/>
                <a:sym typeface="Arial"/>
              </a:rPr>
              <a:t>Submitting</a:t>
            </a:r>
            <a:r>
              <a:rPr lang="en" sz="1700">
                <a:solidFill>
                  <a:srgbClr val="000000"/>
                </a:solidFill>
                <a:latin typeface="Arial"/>
                <a:ea typeface="Arial"/>
                <a:cs typeface="Arial"/>
                <a:sym typeface="Arial"/>
              </a:rPr>
              <a:t> to your anger without trying to control it can lead to more problems later.</a:t>
            </a:r>
            <a:endParaRPr sz="1700">
              <a:solidFill>
                <a:srgbClr val="000000"/>
              </a:solidFill>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read</a:t>
            </a:r>
            <a:endParaRPr/>
          </a:p>
        </p:txBody>
      </p:sp>
      <p:sp>
        <p:nvSpPr>
          <p:cNvPr id="460" name="Google Shape;460;p7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600"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https://www.projectread.ai/</a:t>
            </a:r>
            <a:endParaRPr sz="2600"/>
          </a:p>
          <a:p>
            <a:pPr marL="457200" lvl="0" indent="-342900" algn="l" rtl="0">
              <a:lnSpc>
                <a:spcPct val="140000"/>
              </a:lnSpc>
              <a:spcBef>
                <a:spcPts val="1200"/>
              </a:spcBef>
              <a:spcAft>
                <a:spcPts val="0"/>
              </a:spcAft>
              <a:buClr>
                <a:srgbClr val="3B3B3B"/>
              </a:buClr>
              <a:buSzPts val="1800"/>
              <a:buFont typeface="Arial"/>
              <a:buChar char="●"/>
            </a:pPr>
            <a:r>
              <a:rPr lang="en">
                <a:solidFill>
                  <a:srgbClr val="3B3B3B"/>
                </a:solidFill>
                <a:latin typeface="Arial"/>
                <a:ea typeface="Arial"/>
                <a:cs typeface="Arial"/>
                <a:sym typeface="Arial"/>
              </a:rPr>
              <a:t>Generate unlimited stories from any supported curriculum</a:t>
            </a:r>
            <a:endParaRPr>
              <a:solidFill>
                <a:srgbClr val="3B3B3B"/>
              </a:solidFill>
              <a:latin typeface="Arial"/>
              <a:ea typeface="Arial"/>
              <a:cs typeface="Arial"/>
              <a:sym typeface="Arial"/>
            </a:endParaRPr>
          </a:p>
          <a:p>
            <a:pPr marL="457200" lvl="0" indent="-342900" algn="l" rtl="0">
              <a:lnSpc>
                <a:spcPct val="140000"/>
              </a:lnSpc>
              <a:spcBef>
                <a:spcPts val="0"/>
              </a:spcBef>
              <a:spcAft>
                <a:spcPts val="0"/>
              </a:spcAft>
              <a:buClr>
                <a:srgbClr val="3B3B3B"/>
              </a:buClr>
              <a:buSzPts val="1800"/>
              <a:buFont typeface="Arial"/>
              <a:buChar char="●"/>
            </a:pPr>
            <a:r>
              <a:rPr lang="en">
                <a:solidFill>
                  <a:srgbClr val="3B3B3B"/>
                </a:solidFill>
                <a:latin typeface="Arial"/>
                <a:ea typeface="Arial"/>
                <a:cs typeface="Arial"/>
                <a:sym typeface="Arial"/>
              </a:rPr>
              <a:t>Edit, share, and download generated stories</a:t>
            </a:r>
            <a:endParaRPr>
              <a:solidFill>
                <a:srgbClr val="3B3B3B"/>
              </a:solidFill>
              <a:latin typeface="Arial"/>
              <a:ea typeface="Arial"/>
              <a:cs typeface="Arial"/>
              <a:sym typeface="Arial"/>
            </a:endParaRPr>
          </a:p>
          <a:p>
            <a:pPr marL="457200" lvl="0" indent="-342900" algn="l" rtl="0">
              <a:lnSpc>
                <a:spcPct val="140000"/>
              </a:lnSpc>
              <a:spcBef>
                <a:spcPts val="0"/>
              </a:spcBef>
              <a:spcAft>
                <a:spcPts val="0"/>
              </a:spcAft>
              <a:buClr>
                <a:srgbClr val="3B3B3B"/>
              </a:buClr>
              <a:buSzPts val="1800"/>
              <a:buFont typeface="Arial"/>
              <a:buChar char="●"/>
            </a:pPr>
            <a:r>
              <a:rPr lang="en">
                <a:solidFill>
                  <a:srgbClr val="3B3B3B"/>
                </a:solidFill>
                <a:latin typeface="Arial"/>
                <a:ea typeface="Arial"/>
                <a:cs typeface="Arial"/>
                <a:sym typeface="Arial"/>
              </a:rPr>
              <a:t>Customize objectives, adjust story length, and select focus areas</a:t>
            </a:r>
            <a:endParaRPr>
              <a:solidFill>
                <a:srgbClr val="3B3B3B"/>
              </a:solidFill>
              <a:latin typeface="Arial"/>
              <a:ea typeface="Arial"/>
              <a:cs typeface="Arial"/>
              <a:sym typeface="Arial"/>
            </a:endParaRPr>
          </a:p>
          <a:p>
            <a:pPr marL="457200" lvl="0" indent="-342900" algn="l" rtl="0">
              <a:lnSpc>
                <a:spcPct val="140000"/>
              </a:lnSpc>
              <a:spcBef>
                <a:spcPts val="0"/>
              </a:spcBef>
              <a:spcAft>
                <a:spcPts val="0"/>
              </a:spcAft>
              <a:buClr>
                <a:srgbClr val="3B3B3B"/>
              </a:buClr>
              <a:buSzPts val="1800"/>
              <a:buFont typeface="Arial"/>
              <a:buChar char="●"/>
            </a:pPr>
            <a:r>
              <a:rPr lang="en">
                <a:solidFill>
                  <a:srgbClr val="3B3B3B"/>
                </a:solidFill>
                <a:latin typeface="Arial"/>
                <a:ea typeface="Arial"/>
                <a:cs typeface="Arial"/>
                <a:sym typeface="Arial"/>
              </a:rPr>
              <a:t>Personalize stories with custom words and names</a:t>
            </a:r>
            <a:endParaRPr>
              <a:solidFill>
                <a:srgbClr val="3B3B3B"/>
              </a:solidFill>
              <a:latin typeface="Arial"/>
              <a:ea typeface="Arial"/>
              <a:cs typeface="Arial"/>
              <a:sym typeface="Arial"/>
            </a:endParaRPr>
          </a:p>
          <a:p>
            <a:pPr marL="457200" lvl="0" indent="-342900" algn="l" rtl="0">
              <a:lnSpc>
                <a:spcPct val="140000"/>
              </a:lnSpc>
              <a:spcBef>
                <a:spcPts val="0"/>
              </a:spcBef>
              <a:spcAft>
                <a:spcPts val="0"/>
              </a:spcAft>
              <a:buClr>
                <a:srgbClr val="3B3B3B"/>
              </a:buClr>
              <a:buSzPts val="1800"/>
              <a:buFont typeface="Arial"/>
              <a:buChar char="●"/>
            </a:pPr>
            <a:r>
              <a:rPr lang="en">
                <a:solidFill>
                  <a:srgbClr val="3B3B3B"/>
                </a:solidFill>
                <a:latin typeface="Arial"/>
                <a:ea typeface="Arial"/>
                <a:cs typeface="Arial"/>
                <a:sym typeface="Arial"/>
              </a:rPr>
              <a:t>Unlock full access to chat with Lola, our SoR chat-bot (beta)</a:t>
            </a:r>
            <a:endParaRPr>
              <a:solidFill>
                <a:srgbClr val="3B3B3B"/>
              </a:solidFill>
              <a:latin typeface="Arial"/>
              <a:ea typeface="Arial"/>
              <a:cs typeface="Arial"/>
              <a:sym typeface="Arial"/>
            </a:endParaRPr>
          </a:p>
          <a:p>
            <a:pPr marL="457200" lvl="0" indent="-342900" algn="l" rtl="0">
              <a:lnSpc>
                <a:spcPct val="140000"/>
              </a:lnSpc>
              <a:spcBef>
                <a:spcPts val="0"/>
              </a:spcBef>
              <a:spcAft>
                <a:spcPts val="0"/>
              </a:spcAft>
              <a:buClr>
                <a:srgbClr val="3B3B3B"/>
              </a:buClr>
              <a:buSzPts val="1800"/>
              <a:buFont typeface="Arial"/>
              <a:buChar char="●"/>
            </a:pPr>
            <a:r>
              <a:rPr lang="en">
                <a:solidFill>
                  <a:srgbClr val="3B3B3B"/>
                </a:solidFill>
                <a:latin typeface="Arial"/>
                <a:ea typeface="Arial"/>
                <a:cs typeface="Arial"/>
                <a:sym typeface="Arial"/>
              </a:rPr>
              <a:t>Try our AI Tutor by sharing story codes with your classroom</a:t>
            </a:r>
            <a:endParaRPr>
              <a:solidFill>
                <a:srgbClr val="3B3B3B"/>
              </a:solidFill>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Citizen Literacy</a:t>
            </a:r>
            <a:endParaRPr/>
          </a:p>
        </p:txBody>
      </p:sp>
      <p:sp>
        <p:nvSpPr>
          <p:cNvPr id="466" name="Google Shape;466;p7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u="sng">
                <a:solidFill>
                  <a:schemeClr val="hlink"/>
                </a:solidFill>
                <a:hlinkClick r:id="rId3"/>
              </a:rPr>
              <a:t>https://citizenliteracy.com/app/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Greatest Pain Points</a:t>
            </a:r>
            <a:endParaRPr/>
          </a:p>
        </p:txBody>
      </p:sp>
      <p:sp>
        <p:nvSpPr>
          <p:cNvPr id="103" name="Google Shape;103;p18"/>
          <p:cNvSpPr txBox="1">
            <a:spLocks noGrp="1"/>
          </p:cNvSpPr>
          <p:nvPr>
            <p:ph type="body" idx="1"/>
          </p:nvPr>
        </p:nvSpPr>
        <p:spPr>
          <a:xfrm>
            <a:off x="311700" y="1266325"/>
            <a:ext cx="52188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00000"/>
                </a:solidFill>
              </a:rPr>
              <a:t>Inconsistent reading outcomes</a:t>
            </a:r>
            <a:endParaRPr>
              <a:solidFill>
                <a:srgbClr val="000000"/>
              </a:solidFill>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0"/>
              </a:spcAft>
              <a:buNone/>
            </a:pPr>
            <a:r>
              <a:rPr lang="en">
                <a:solidFill>
                  <a:srgbClr val="000000"/>
                </a:solidFill>
              </a:rPr>
              <a:t>Challenge of aligning instruction with the science of reading</a:t>
            </a:r>
            <a:endParaRPr>
              <a:solidFill>
                <a:srgbClr val="000000"/>
              </a:solidFill>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1200"/>
              </a:spcAft>
              <a:buNone/>
            </a:pPr>
            <a:r>
              <a:rPr lang="en">
                <a:solidFill>
                  <a:srgbClr val="000000"/>
                </a:solidFill>
              </a:rPr>
              <a:t>Lack of actionable feedback to help teachers grow</a:t>
            </a:r>
            <a:endParaRPr>
              <a:solidFill>
                <a:srgbClr val="000000"/>
              </a:solidFill>
            </a:endParaRPr>
          </a:p>
        </p:txBody>
      </p:sp>
      <p:pic>
        <p:nvPicPr>
          <p:cNvPr id="104" name="Google Shape;104;p18" descr="Pain - Free of Charge Creative Commons Post it Note image"/>
          <p:cNvPicPr preferRelativeResize="0"/>
          <p:nvPr/>
        </p:nvPicPr>
        <p:blipFill>
          <a:blip r:embed="rId3">
            <a:alphaModFix/>
          </a:blip>
          <a:stretch>
            <a:fillRect/>
          </a:stretch>
        </p:blipFill>
        <p:spPr>
          <a:xfrm>
            <a:off x="5860475" y="1152425"/>
            <a:ext cx="2716074" cy="181072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DIFFIT</a:t>
            </a:r>
            <a:endParaRPr/>
          </a:p>
        </p:txBody>
      </p:sp>
      <p:sp>
        <p:nvSpPr>
          <p:cNvPr id="472" name="Google Shape;472;p7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u="sng">
                <a:solidFill>
                  <a:schemeClr val="hlink"/>
                </a:solidFill>
                <a:hlinkClick r:id="rId3"/>
              </a:rPr>
              <a:t>https://app.diffit.me/</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7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DSA + AI is easy to adopt, and doesn’t take much time!</a:t>
            </a:r>
            <a:endParaRPr/>
          </a:p>
        </p:txBody>
      </p:sp>
      <p:sp>
        <p:nvSpPr>
          <p:cNvPr id="478" name="Google Shape;478;p73"/>
          <p:cNvSpPr txBox="1">
            <a:spLocks noGrp="1"/>
          </p:cNvSpPr>
          <p:nvPr>
            <p:ph type="body" idx="1"/>
          </p:nvPr>
        </p:nvSpPr>
        <p:spPr>
          <a:xfrm>
            <a:off x="178300" y="1233075"/>
            <a:ext cx="7694100" cy="9486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
              <a:t>Teacher-led phonics sessions are only </a:t>
            </a:r>
            <a:r>
              <a:rPr lang="en" b="1"/>
              <a:t> 5-15 minutes</a:t>
            </a:r>
            <a:endParaRPr/>
          </a:p>
          <a:p>
            <a:pPr marL="0" lvl="0" indent="0" algn="just" rtl="0">
              <a:spcBef>
                <a:spcPts val="1200"/>
              </a:spcBef>
              <a:spcAft>
                <a:spcPts val="1200"/>
              </a:spcAft>
              <a:buClr>
                <a:schemeClr val="dk1"/>
              </a:buClr>
              <a:buSzPts val="1100"/>
              <a:buFont typeface="Arial"/>
              <a:buNone/>
            </a:pPr>
            <a:r>
              <a:rPr lang="en"/>
              <a:t> </a:t>
            </a:r>
            <a:endParaRPr/>
          </a:p>
        </p:txBody>
      </p:sp>
      <p:sp>
        <p:nvSpPr>
          <p:cNvPr id="479" name="Google Shape;479;p73"/>
          <p:cNvSpPr txBox="1"/>
          <p:nvPr/>
        </p:nvSpPr>
        <p:spPr>
          <a:xfrm>
            <a:off x="1884000" y="2107600"/>
            <a:ext cx="4046700" cy="2445900"/>
          </a:xfrm>
          <a:prstGeom prst="rect">
            <a:avLst/>
          </a:prstGeom>
          <a:solidFill>
            <a:schemeClr val="accent1"/>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1200"/>
              </a:spcAft>
              <a:buClr>
                <a:schemeClr val="dk1"/>
              </a:buClr>
              <a:buSzPts val="1100"/>
              <a:buFont typeface="Arial"/>
              <a:buNone/>
            </a:pPr>
            <a:r>
              <a:rPr lang="en" sz="2500">
                <a:solidFill>
                  <a:srgbClr val="FFFFFF"/>
                </a:solidFill>
                <a:latin typeface="Open Sans"/>
                <a:ea typeface="Open Sans"/>
                <a:cs typeface="Open Sans"/>
                <a:sym typeface="Open Sans"/>
              </a:rPr>
              <a:t>The majority of a class session should involve learners reading and discussing interesting texts. </a:t>
            </a:r>
            <a:endParaRPr sz="2500">
              <a:solidFill>
                <a:srgbClr val="FFFFFF"/>
              </a:solidFill>
              <a:latin typeface="Open Sans"/>
              <a:ea typeface="Open Sans"/>
              <a:cs typeface="Open Sans"/>
              <a:sym typeface="Open San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74"/>
          <p:cNvSpPr txBox="1">
            <a:spLocks noGrp="1"/>
          </p:cNvSpPr>
          <p:nvPr>
            <p:ph type="title"/>
          </p:nvPr>
        </p:nvSpPr>
        <p:spPr>
          <a:xfrm>
            <a:off x="311700" y="445025"/>
            <a:ext cx="27138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Now that we've seen how these methods work, let’s talk about how you can start using them in your classroom tomorrow.</a:t>
            </a:r>
            <a:endParaRPr/>
          </a:p>
        </p:txBody>
      </p:sp>
      <p:sp>
        <p:nvSpPr>
          <p:cNvPr id="485" name="Google Shape;485;p7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486" name="Google Shape;486;p74"/>
          <p:cNvPicPr preferRelativeResize="0"/>
          <p:nvPr/>
        </p:nvPicPr>
        <p:blipFill>
          <a:blip r:embed="rId3">
            <a:alphaModFix/>
          </a:blip>
          <a:stretch>
            <a:fillRect/>
          </a:stretch>
        </p:blipFill>
        <p:spPr>
          <a:xfrm>
            <a:off x="3145884" y="0"/>
            <a:ext cx="5855533" cy="5143500"/>
          </a:xfrm>
          <a:prstGeom prst="rect">
            <a:avLst/>
          </a:prstGeom>
          <a:noFill/>
          <a:ln>
            <a:noFill/>
          </a:ln>
        </p:spPr>
      </p:pic>
      <p:sp>
        <p:nvSpPr>
          <p:cNvPr id="487" name="Google Shape;487;p74"/>
          <p:cNvSpPr txBox="1"/>
          <p:nvPr/>
        </p:nvSpPr>
        <p:spPr>
          <a:xfrm>
            <a:off x="3689100" y="1152475"/>
            <a:ext cx="176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88" name="Google Shape;488;p74"/>
          <p:cNvSpPr txBox="1"/>
          <p:nvPr/>
        </p:nvSpPr>
        <p:spPr>
          <a:xfrm>
            <a:off x="3778050" y="2022500"/>
            <a:ext cx="147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89" name="Google Shape;489;p74"/>
          <p:cNvSpPr txBox="1"/>
          <p:nvPr/>
        </p:nvSpPr>
        <p:spPr>
          <a:xfrm>
            <a:off x="3778050" y="3541950"/>
            <a:ext cx="147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90" name="Google Shape;490;p74"/>
          <p:cNvSpPr txBox="1"/>
          <p:nvPr/>
        </p:nvSpPr>
        <p:spPr>
          <a:xfrm>
            <a:off x="5081875" y="1017725"/>
            <a:ext cx="221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91" name="Google Shape;491;p74"/>
          <p:cNvSpPr txBox="1"/>
          <p:nvPr/>
        </p:nvSpPr>
        <p:spPr>
          <a:xfrm>
            <a:off x="3778050" y="2761675"/>
            <a:ext cx="130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92" name="Google Shape;492;p74"/>
          <p:cNvSpPr txBox="1"/>
          <p:nvPr/>
        </p:nvSpPr>
        <p:spPr>
          <a:xfrm>
            <a:off x="5769750" y="3737000"/>
            <a:ext cx="339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93" name="Google Shape;493;p74"/>
          <p:cNvSpPr txBox="1"/>
          <p:nvPr/>
        </p:nvSpPr>
        <p:spPr>
          <a:xfrm>
            <a:off x="5718425" y="1242250"/>
            <a:ext cx="130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7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Onwards!</a:t>
            </a:r>
            <a:endParaRPr/>
          </a:p>
        </p:txBody>
      </p:sp>
      <p:sp>
        <p:nvSpPr>
          <p:cNvPr id="499" name="Google Shape;499;p7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solidFill>
                  <a:srgbClr val="000000"/>
                </a:solidFill>
              </a:rPr>
              <a:t>Can you see how peer observations with the EBRI observation  tool could improve your team’s reading instruction?</a:t>
            </a:r>
            <a:endParaRPr>
              <a:solidFill>
                <a:srgbClr val="000000"/>
              </a:solidFill>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0"/>
              </a:spcAft>
              <a:buNone/>
            </a:pPr>
            <a:r>
              <a:rPr lang="en">
                <a:solidFill>
                  <a:srgbClr val="000000"/>
                </a:solidFill>
              </a:rPr>
              <a:t>Can you see how a single spelling test + AI can help you teach individualized phonics? </a:t>
            </a:r>
            <a:endParaRPr>
              <a:solidFill>
                <a:srgbClr val="000000"/>
              </a:solidFill>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0"/>
              </a:spcAft>
              <a:buNone/>
            </a:pPr>
            <a:r>
              <a:rPr lang="en">
                <a:solidFill>
                  <a:srgbClr val="000000"/>
                </a:solidFill>
              </a:rPr>
              <a:t>I would love to hear if you use some of these ideas!</a:t>
            </a:r>
            <a:endParaRPr>
              <a:solidFill>
                <a:srgbClr val="000000"/>
              </a:solidFill>
            </a:endParaRPr>
          </a:p>
          <a:p>
            <a:pPr marL="0" lvl="0" indent="0" algn="l" rtl="0">
              <a:spcBef>
                <a:spcPts val="1200"/>
              </a:spcBef>
              <a:spcAft>
                <a:spcPts val="0"/>
              </a:spcAft>
              <a:buNone/>
            </a:pPr>
            <a:r>
              <a:rPr lang="en" u="sng">
                <a:solidFill>
                  <a:schemeClr val="hlink"/>
                </a:solidFill>
                <a:hlinkClick r:id="rId3"/>
              </a:rPr>
              <a:t>mora.dasilva@southside.edu</a:t>
            </a:r>
            <a:endParaRPr>
              <a:solidFill>
                <a:srgbClr val="000000"/>
              </a:solidFill>
            </a:endParaRPr>
          </a:p>
          <a:p>
            <a:pPr marL="0" lvl="0" indent="0" algn="l" rtl="0">
              <a:spcBef>
                <a:spcPts val="1200"/>
              </a:spcBef>
              <a:spcAft>
                <a:spcPts val="1200"/>
              </a:spcAft>
              <a:buNone/>
            </a:pPr>
            <a:r>
              <a:rPr lang="en">
                <a:solidFill>
                  <a:srgbClr val="000000"/>
                </a:solidFill>
              </a:rPr>
              <a:t>Connect with me on LinkedIn - Mora da Silva</a:t>
            </a:r>
            <a:endParaRPr>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503"/>
        <p:cNvGrpSpPr/>
        <p:nvPr/>
      </p:nvGrpSpPr>
      <p:grpSpPr>
        <a:xfrm>
          <a:off x="0" y="0"/>
          <a:ext cx="0" cy="0"/>
          <a:chOff x="0" y="0"/>
          <a:chExt cx="0" cy="0"/>
        </a:xfrm>
      </p:grpSpPr>
      <p:sp>
        <p:nvSpPr>
          <p:cNvPr id="504" name="Google Shape;504;p7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EBRI and Alphabetics Resources</a:t>
            </a:r>
            <a:endParaRPr/>
          </a:p>
        </p:txBody>
      </p:sp>
      <p:sp>
        <p:nvSpPr>
          <p:cNvPr id="505" name="Google Shape;505;p7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900">
                <a:solidFill>
                  <a:srgbClr val="000000"/>
                </a:solidFill>
                <a:highlight>
                  <a:srgbClr val="FFFFFF"/>
                </a:highlight>
                <a:latin typeface="Arial"/>
                <a:ea typeface="Arial"/>
                <a:cs typeface="Arial"/>
                <a:sym typeface="Arial"/>
              </a:rPr>
              <a:t>Resource folder:</a:t>
            </a:r>
            <a:r>
              <a:rPr lang="en" sz="1900">
                <a:solidFill>
                  <a:srgbClr val="000000"/>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900" b="1" u="sng">
                <a:solidFill>
                  <a:srgbClr val="2200CC"/>
                </a:solidFill>
                <a:highlight>
                  <a:srgbClr val="FFFFFF"/>
                </a:highlight>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http://tinyurl.com/SciOfReadingResources</a:t>
            </a:r>
            <a:endParaRPr sz="2600"/>
          </a:p>
        </p:txBody>
      </p:sp>
      <p:pic>
        <p:nvPicPr>
          <p:cNvPr id="506" name="Google Shape;506;p76"/>
          <p:cNvPicPr preferRelativeResize="0"/>
          <p:nvPr/>
        </p:nvPicPr>
        <p:blipFill>
          <a:blip r:embed="rId4">
            <a:alphaModFix/>
          </a:blip>
          <a:stretch>
            <a:fillRect/>
          </a:stretch>
        </p:blipFill>
        <p:spPr>
          <a:xfrm>
            <a:off x="3568692" y="2329917"/>
            <a:ext cx="1765925" cy="177347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7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BONUS: teaching large groups</a:t>
            </a:r>
            <a:endParaRPr/>
          </a:p>
        </p:txBody>
      </p:sp>
      <p:sp>
        <p:nvSpPr>
          <p:cNvPr id="512" name="Google Shape;512;p7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Tip for large groups:</a:t>
            </a:r>
            <a:endParaRPr/>
          </a:p>
          <a:p>
            <a:pPr marL="0" lvl="0" indent="0" algn="l" rtl="0">
              <a:spcBef>
                <a:spcPts val="1200"/>
              </a:spcBef>
              <a:spcAft>
                <a:spcPts val="0"/>
              </a:spcAft>
              <a:buNone/>
            </a:pPr>
            <a:r>
              <a:rPr lang="en"/>
              <a:t>Give everyone the full screening on one day. </a:t>
            </a:r>
            <a:endParaRPr/>
          </a:p>
          <a:p>
            <a:pPr marL="0" lvl="0" indent="0" algn="l" rtl="0">
              <a:spcBef>
                <a:spcPts val="1200"/>
              </a:spcBef>
              <a:spcAft>
                <a:spcPts val="0"/>
              </a:spcAft>
              <a:buNone/>
            </a:pPr>
            <a:r>
              <a:rPr lang="en"/>
              <a:t>After class, decide on what stages to assess the next day. Assess all your LN in at one time in one group, move to WW for the next group, and so on. </a:t>
            </a:r>
            <a:endParaRPr/>
          </a:p>
          <a:p>
            <a:pPr marL="0" lvl="0" indent="0" algn="l" rtl="0">
              <a:spcBef>
                <a:spcPts val="1200"/>
              </a:spcBef>
              <a:spcAft>
                <a:spcPts val="1200"/>
              </a:spcAft>
              <a:buNone/>
            </a:pPr>
            <a:r>
              <a:rPr lang="en"/>
              <a:t>You can also teach in stage groups.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8"/>
          <p:cNvSpPr txBox="1">
            <a:spLocks noGrp="1"/>
          </p:cNvSpPr>
          <p:nvPr>
            <p:ph type="title"/>
          </p:nvPr>
        </p:nvSpPr>
        <p:spPr>
          <a:xfrm>
            <a:off x="311700" y="1041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BONUS: what to do with oddball words that do not follow the expected pronunciation-create an “oddball” category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18" name="Google Shape;518;p78"/>
          <p:cNvSpPr txBox="1">
            <a:spLocks noGrp="1"/>
          </p:cNvSpPr>
          <p:nvPr>
            <p:ph type="body" idx="1"/>
          </p:nvPr>
        </p:nvSpPr>
        <p:spPr>
          <a:xfrm>
            <a:off x="237575" y="1636900"/>
            <a:ext cx="32325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Category 1: "ai" (as in "rain")</a:t>
            </a:r>
            <a:endParaRPr/>
          </a:p>
          <a:p>
            <a:pPr marL="0" lvl="0" indent="0" algn="l" rtl="0">
              <a:spcBef>
                <a:spcPts val="1200"/>
              </a:spcBef>
              <a:spcAft>
                <a:spcPts val="0"/>
              </a:spcAft>
              <a:buNone/>
            </a:pPr>
            <a:r>
              <a:rPr lang="en"/>
              <a:t>rain</a:t>
            </a:r>
            <a:endParaRPr/>
          </a:p>
          <a:p>
            <a:pPr marL="0" lvl="0" indent="0" algn="l" rtl="0">
              <a:spcBef>
                <a:spcPts val="1200"/>
              </a:spcBef>
              <a:spcAft>
                <a:spcPts val="0"/>
              </a:spcAft>
              <a:buNone/>
            </a:pPr>
            <a:r>
              <a:rPr lang="en"/>
              <a:t>train</a:t>
            </a:r>
            <a:endParaRPr/>
          </a:p>
          <a:p>
            <a:pPr marL="0" lvl="0" indent="0" algn="l" rtl="0">
              <a:spcBef>
                <a:spcPts val="1200"/>
              </a:spcBef>
              <a:spcAft>
                <a:spcPts val="0"/>
              </a:spcAft>
              <a:buNone/>
            </a:pPr>
            <a:r>
              <a:rPr lang="en"/>
              <a:t>pain</a:t>
            </a:r>
            <a:endParaRPr b="1"/>
          </a:p>
          <a:p>
            <a:pPr marL="0" lvl="0" indent="0" algn="l" rtl="0">
              <a:spcBef>
                <a:spcPts val="1200"/>
              </a:spcBef>
              <a:spcAft>
                <a:spcPts val="0"/>
              </a:spcAft>
              <a:buNone/>
            </a:pPr>
            <a:r>
              <a:rPr lang="en"/>
              <a:t>mail</a:t>
            </a:r>
            <a:endParaRPr/>
          </a:p>
          <a:p>
            <a:pPr marL="0" lvl="0" indent="0" algn="l" rtl="0">
              <a:spcBef>
                <a:spcPts val="1200"/>
              </a:spcBef>
              <a:spcAft>
                <a:spcPts val="1200"/>
              </a:spcAft>
              <a:buNone/>
            </a:pPr>
            <a:r>
              <a:rPr lang="en"/>
              <a:t>brain</a:t>
            </a:r>
            <a:endParaRPr/>
          </a:p>
        </p:txBody>
      </p:sp>
      <p:sp>
        <p:nvSpPr>
          <p:cNvPr id="519" name="Google Shape;519;p78"/>
          <p:cNvSpPr txBox="1"/>
          <p:nvPr/>
        </p:nvSpPr>
        <p:spPr>
          <a:xfrm>
            <a:off x="3529375" y="1636900"/>
            <a:ext cx="3275700" cy="3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Category 2: "a_e" (as in "lane")</a:t>
            </a:r>
            <a:endParaRPr sz="1800">
              <a:solidFill>
                <a:schemeClr val="dk2"/>
              </a:solidFill>
              <a:latin typeface="Open Sans"/>
              <a:ea typeface="Open Sans"/>
              <a:cs typeface="Open Sans"/>
              <a:sym typeface="Open Sans"/>
            </a:endParaRPr>
          </a:p>
          <a:p>
            <a:pPr marL="0" lvl="0" indent="0" algn="l" rtl="0">
              <a:spcBef>
                <a:spcPts val="0"/>
              </a:spcBef>
              <a:spcAft>
                <a:spcPts val="0"/>
              </a:spcAft>
              <a:buNone/>
            </a:pPr>
            <a:r>
              <a:rPr lang="en" sz="1800">
                <a:solidFill>
                  <a:schemeClr val="dk2"/>
                </a:solidFill>
                <a:latin typeface="Open Sans"/>
                <a:ea typeface="Open Sans"/>
                <a:cs typeface="Open Sans"/>
                <a:sym typeface="Open Sans"/>
              </a:rPr>
              <a:t>lane</a:t>
            </a:r>
            <a:endParaRPr sz="1800">
              <a:solidFill>
                <a:schemeClr val="dk2"/>
              </a:solidFill>
              <a:latin typeface="Open Sans"/>
              <a:ea typeface="Open Sans"/>
              <a:cs typeface="Open Sans"/>
              <a:sym typeface="Open Sans"/>
            </a:endParaRPr>
          </a:p>
          <a:p>
            <a:pPr marL="0" lvl="0" indent="0" algn="l" rtl="0">
              <a:spcBef>
                <a:spcPts val="0"/>
              </a:spcBef>
              <a:spcAft>
                <a:spcPts val="0"/>
              </a:spcAft>
              <a:buNone/>
            </a:pPr>
            <a:r>
              <a:rPr lang="en" sz="1800">
                <a:solidFill>
                  <a:schemeClr val="dk2"/>
                </a:solidFill>
                <a:latin typeface="Open Sans"/>
                <a:ea typeface="Open Sans"/>
                <a:cs typeface="Open Sans"/>
                <a:sym typeface="Open Sans"/>
              </a:rPr>
              <a:t>cake</a:t>
            </a:r>
            <a:endParaRPr sz="1800">
              <a:solidFill>
                <a:schemeClr val="dk2"/>
              </a:solidFill>
              <a:latin typeface="Open Sans"/>
              <a:ea typeface="Open Sans"/>
              <a:cs typeface="Open Sans"/>
              <a:sym typeface="Open Sans"/>
            </a:endParaRPr>
          </a:p>
          <a:p>
            <a:pPr marL="0" lvl="0" indent="0" algn="l" rtl="0">
              <a:spcBef>
                <a:spcPts val="0"/>
              </a:spcBef>
              <a:spcAft>
                <a:spcPts val="0"/>
              </a:spcAft>
              <a:buNone/>
            </a:pPr>
            <a:r>
              <a:rPr lang="en" sz="1800">
                <a:solidFill>
                  <a:schemeClr val="dk2"/>
                </a:solidFill>
                <a:latin typeface="Open Sans"/>
                <a:ea typeface="Open Sans"/>
                <a:cs typeface="Open Sans"/>
                <a:sym typeface="Open Sans"/>
              </a:rPr>
              <a:t>bake</a:t>
            </a:r>
            <a:endParaRPr sz="1800">
              <a:solidFill>
                <a:schemeClr val="dk2"/>
              </a:solidFill>
              <a:latin typeface="Open Sans"/>
              <a:ea typeface="Open Sans"/>
              <a:cs typeface="Open Sans"/>
              <a:sym typeface="Open Sans"/>
            </a:endParaRPr>
          </a:p>
          <a:p>
            <a:pPr marL="0" lvl="0" indent="0" algn="l" rtl="0">
              <a:spcBef>
                <a:spcPts val="0"/>
              </a:spcBef>
              <a:spcAft>
                <a:spcPts val="0"/>
              </a:spcAft>
              <a:buNone/>
            </a:pPr>
            <a:r>
              <a:rPr lang="en" sz="1800">
                <a:solidFill>
                  <a:schemeClr val="dk2"/>
                </a:solidFill>
                <a:latin typeface="Open Sans"/>
                <a:ea typeface="Open Sans"/>
                <a:cs typeface="Open Sans"/>
                <a:sym typeface="Open Sans"/>
              </a:rPr>
              <a:t>plate</a:t>
            </a:r>
            <a:endParaRPr sz="1800">
              <a:solidFill>
                <a:schemeClr val="dk2"/>
              </a:solidFill>
              <a:latin typeface="Open Sans"/>
              <a:ea typeface="Open Sans"/>
              <a:cs typeface="Open Sans"/>
              <a:sym typeface="Open Sans"/>
            </a:endParaRPr>
          </a:p>
          <a:p>
            <a:pPr marL="0" lvl="0" indent="0" algn="l" rtl="0">
              <a:spcBef>
                <a:spcPts val="0"/>
              </a:spcBef>
              <a:spcAft>
                <a:spcPts val="0"/>
              </a:spcAft>
              <a:buNone/>
            </a:pPr>
            <a:r>
              <a:rPr lang="en" sz="1800">
                <a:solidFill>
                  <a:schemeClr val="dk2"/>
                </a:solidFill>
                <a:latin typeface="Open Sans"/>
                <a:ea typeface="Open Sans"/>
                <a:cs typeface="Open Sans"/>
                <a:sym typeface="Open Sans"/>
              </a:rPr>
              <a:t>name</a:t>
            </a:r>
            <a:endParaRPr sz="1800">
              <a:solidFill>
                <a:schemeClr val="dk2"/>
              </a:solidFill>
              <a:latin typeface="Open Sans"/>
              <a:ea typeface="Open Sans"/>
              <a:cs typeface="Open Sans"/>
              <a:sym typeface="Open Sans"/>
            </a:endParaRPr>
          </a:p>
          <a:p>
            <a:pPr marL="0" lvl="0" indent="0" algn="l" rtl="0">
              <a:spcBef>
                <a:spcPts val="0"/>
              </a:spcBef>
              <a:spcAft>
                <a:spcPts val="0"/>
              </a:spcAft>
              <a:buNone/>
            </a:pPr>
            <a:r>
              <a:rPr lang="en" sz="1800">
                <a:solidFill>
                  <a:schemeClr val="dk2"/>
                </a:solidFill>
                <a:latin typeface="Open Sans"/>
                <a:ea typeface="Open Sans"/>
                <a:cs typeface="Open Sans"/>
                <a:sym typeface="Open Sans"/>
              </a:rPr>
              <a:t>same</a:t>
            </a:r>
            <a:endParaRPr sz="1800">
              <a:solidFill>
                <a:schemeClr val="dk2"/>
              </a:solidFill>
              <a:latin typeface="Open Sans"/>
              <a:ea typeface="Open Sans"/>
              <a:cs typeface="Open Sans"/>
              <a:sym typeface="Open Sans"/>
            </a:endParaRPr>
          </a:p>
        </p:txBody>
      </p:sp>
      <p:sp>
        <p:nvSpPr>
          <p:cNvPr id="520" name="Google Shape;520;p78"/>
          <p:cNvSpPr txBox="1"/>
          <p:nvPr/>
        </p:nvSpPr>
        <p:spPr>
          <a:xfrm>
            <a:off x="6627300" y="1636900"/>
            <a:ext cx="1838100" cy="3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Oddball</a:t>
            </a:r>
            <a:endParaRPr sz="1800">
              <a:solidFill>
                <a:schemeClr val="dk2"/>
              </a:solidFill>
              <a:latin typeface="Open Sans"/>
              <a:ea typeface="Open Sans"/>
              <a:cs typeface="Open Sans"/>
              <a:sym typeface="Open Sans"/>
            </a:endParaRPr>
          </a:p>
          <a:p>
            <a:pPr marL="0" lvl="0" indent="0" algn="l" rtl="0">
              <a:spcBef>
                <a:spcPts val="0"/>
              </a:spcBef>
              <a:spcAft>
                <a:spcPts val="0"/>
              </a:spcAft>
              <a:buNone/>
            </a:pPr>
            <a:r>
              <a:rPr lang="en" sz="1800">
                <a:solidFill>
                  <a:schemeClr val="dk2"/>
                </a:solidFill>
                <a:latin typeface="Open Sans"/>
                <a:ea typeface="Open Sans"/>
                <a:cs typeface="Open Sans"/>
                <a:sym typeface="Open Sans"/>
              </a:rPr>
              <a:t>said</a:t>
            </a:r>
            <a:endParaRPr sz="1800">
              <a:solidFill>
                <a:schemeClr val="dk2"/>
              </a:solidFill>
              <a:latin typeface="Open Sans"/>
              <a:ea typeface="Open Sans"/>
              <a:cs typeface="Open Sans"/>
              <a:sym typeface="Open San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79"/>
          <p:cNvSpPr txBox="1">
            <a:spLocks noGrp="1"/>
          </p:cNvSpPr>
          <p:nvPr>
            <p:ph type="title"/>
          </p:nvPr>
        </p:nvSpPr>
        <p:spPr>
          <a:xfrm>
            <a:off x="311700" y="2819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Words Their Way activities</a:t>
            </a:r>
            <a:endParaRPr/>
          </a:p>
        </p:txBody>
      </p:sp>
      <p:sp>
        <p:nvSpPr>
          <p:cNvPr id="526" name="Google Shape;526;p7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527" name="Google Shape;527;p79">
            <a:hlinkClick r:id="rId3"/>
          </p:cNvPr>
          <p:cNvPicPr preferRelativeResize="0"/>
          <p:nvPr/>
        </p:nvPicPr>
        <p:blipFill>
          <a:blip r:embed="rId4">
            <a:alphaModFix/>
          </a:blip>
          <a:stretch>
            <a:fillRect/>
          </a:stretch>
        </p:blipFill>
        <p:spPr>
          <a:xfrm>
            <a:off x="590817" y="1058501"/>
            <a:ext cx="6160132" cy="40850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8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533" name="Google Shape;533;p8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534" name="Google Shape;534;p80">
            <a:hlinkClick r:id="rId3"/>
          </p:cNvPr>
          <p:cNvPicPr preferRelativeResize="0"/>
          <p:nvPr/>
        </p:nvPicPr>
        <p:blipFill>
          <a:blip r:embed="rId4">
            <a:alphaModFix/>
          </a:blip>
          <a:stretch>
            <a:fillRect/>
          </a:stretch>
        </p:blipFill>
        <p:spPr>
          <a:xfrm>
            <a:off x="1239925" y="1078324"/>
            <a:ext cx="6664152" cy="3302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0" name="Google Shape;110;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1" name="Google Shape;111;p19"/>
          <p:cNvPicPr preferRelativeResize="0"/>
          <p:nvPr/>
        </p:nvPicPr>
        <p:blipFill>
          <a:blip r:embed="rId3">
            <a:alphaModFix/>
          </a:blip>
          <a:stretch>
            <a:fillRect/>
          </a:stretch>
        </p:blipFill>
        <p:spPr>
          <a:xfrm>
            <a:off x="2030254" y="0"/>
            <a:ext cx="5083492"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steps can we take to eliminate these pain points?</a:t>
            </a:r>
            <a:endParaRPr/>
          </a:p>
        </p:txBody>
      </p:sp>
      <p:sp>
        <p:nvSpPr>
          <p:cNvPr id="117" name="Google Shape;117;p20"/>
          <p:cNvSpPr txBox="1">
            <a:spLocks noGrp="1"/>
          </p:cNvSpPr>
          <p:nvPr>
            <p:ph type="body" idx="1"/>
          </p:nvPr>
        </p:nvSpPr>
        <p:spPr>
          <a:xfrm>
            <a:off x="311700" y="1266325"/>
            <a:ext cx="43440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00000"/>
                </a:solidFill>
              </a:rPr>
              <a:t>Inconsistent reading outcomes</a:t>
            </a:r>
            <a:endParaRPr>
              <a:solidFill>
                <a:srgbClr val="000000"/>
              </a:solidFill>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0"/>
              </a:spcAft>
              <a:buNone/>
            </a:pPr>
            <a:r>
              <a:rPr lang="en">
                <a:solidFill>
                  <a:srgbClr val="000000"/>
                </a:solidFill>
              </a:rPr>
              <a:t>Challenge of aligning instruction with the science of reading</a:t>
            </a:r>
            <a:endParaRPr>
              <a:solidFill>
                <a:srgbClr val="000000"/>
              </a:solidFill>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1200"/>
              </a:spcAft>
              <a:buNone/>
            </a:pPr>
            <a:r>
              <a:rPr lang="en">
                <a:solidFill>
                  <a:srgbClr val="000000"/>
                </a:solidFill>
              </a:rPr>
              <a:t>Lack of actionable feedback to help teachers grow</a:t>
            </a:r>
            <a:endParaRPr/>
          </a:p>
        </p:txBody>
      </p:sp>
      <p:pic>
        <p:nvPicPr>
          <p:cNvPr id="118" name="Google Shape;118;p20" descr="How to Stop Freaking Out – The Curious Bear Toy &amp; Book Shop"/>
          <p:cNvPicPr preferRelativeResize="0"/>
          <p:nvPr/>
        </p:nvPicPr>
        <p:blipFill>
          <a:blip r:embed="rId3">
            <a:alphaModFix/>
          </a:blip>
          <a:stretch>
            <a:fillRect/>
          </a:stretch>
        </p:blipFill>
        <p:spPr>
          <a:xfrm>
            <a:off x="5706395" y="1152424"/>
            <a:ext cx="2502056" cy="3302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4" name="Google Shape;124;p2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en" sz="3600"/>
              <a:t>Using the EBRI observation tool could be a solution to these issues.</a:t>
            </a:r>
            <a:endParaRPr sz="3600"/>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2513</Words>
  <Application>Microsoft Office PowerPoint</Application>
  <PresentationFormat>On-screen Show (16:9)</PresentationFormat>
  <Paragraphs>363</Paragraphs>
  <Slides>68</Slides>
  <Notes>68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Open Sans</vt:lpstr>
      <vt:lpstr>Helvetica Neue</vt:lpstr>
      <vt:lpstr>Arial</vt:lpstr>
      <vt:lpstr>PT Sans Narrow</vt:lpstr>
      <vt:lpstr>Tropic</vt:lpstr>
      <vt:lpstr>PowerPoint Presentation</vt:lpstr>
      <vt:lpstr>Today’s Agenda</vt:lpstr>
      <vt:lpstr>Vocabulary</vt:lpstr>
      <vt:lpstr>PowerPoint Presentation</vt:lpstr>
      <vt:lpstr>64% of our new students assessed this year in TABE reading are NRS levels 2-3</vt:lpstr>
      <vt:lpstr>Greatest Pain Points</vt:lpstr>
      <vt:lpstr>PowerPoint Presentation</vt:lpstr>
      <vt:lpstr>What steps can we take to eliminate these pain points?</vt:lpstr>
      <vt:lpstr>PowerPoint Presentation</vt:lpstr>
      <vt:lpstr>Look at the EBRI Observation tool</vt:lpstr>
      <vt:lpstr>Notes on observations</vt:lpstr>
      <vt:lpstr>Six syllable types </vt:lpstr>
      <vt:lpstr>PowerPoint Presentation</vt:lpstr>
      <vt:lpstr>More about digraphs</vt:lpstr>
      <vt:lpstr>Resources from today’s presentation</vt:lpstr>
      <vt:lpstr>Hi, I’m Mora!</vt:lpstr>
      <vt:lpstr>PowerPoint Presentation</vt:lpstr>
      <vt:lpstr>PowerPoint Presentation</vt:lpstr>
      <vt:lpstr>What are some objections to teaching alphabetics?</vt:lpstr>
      <vt:lpstr>Learners fall into one of  5 spelling stages.</vt:lpstr>
      <vt:lpstr>If you learn to determine what spelling stage your students are in and what concepts they are lacking, do you think you could teach them systematically?</vt:lpstr>
      <vt:lpstr>You can assess a student’s spelling stage with Kathy Ganske’s DSA (Developmental Spelling Analysis).</vt:lpstr>
      <vt:lpstr>Systematic phonics instruction is the way.  What is “systematic” phonics instruction?</vt:lpstr>
      <vt:lpstr>Systematic Phonics Instruction for Adult Struggling Readers</vt:lpstr>
      <vt:lpstr>Key Characteristics:</vt:lpstr>
      <vt:lpstr>Practice and Application:</vt:lpstr>
      <vt:lpstr>PowerPoint Presentation</vt:lpstr>
      <vt:lpstr>Typical scope of an alphabetics program</vt:lpstr>
      <vt:lpstr>Words Their Way</vt:lpstr>
      <vt:lpstr>Let’s practice an easy way to get started with your students in a system of phonics, so you can start immediately!</vt:lpstr>
      <vt:lpstr>Find the DSA on your table</vt:lpstr>
      <vt:lpstr>Find the DSA Class Record</vt:lpstr>
      <vt:lpstr>The 3 stages we will focus on </vt:lpstr>
      <vt:lpstr>Find the  Letter Name Stage Scoring Sample</vt:lpstr>
      <vt:lpstr>What errors do you see? </vt:lpstr>
      <vt:lpstr>Ask ChatGPT to give you a Words Their Way or Word Journeys sort for [provide spelling error].  Prompt: Give me a Words Their Way sort for this spelling error: rob for RUB. Give me at least 10 words per category.  </vt:lpstr>
      <vt:lpstr>PowerPoint Presentation</vt:lpstr>
      <vt:lpstr>PowerPoint Presentation</vt:lpstr>
      <vt:lpstr>Use AI to help with activities</vt:lpstr>
      <vt:lpstr>Use AI to help with activities</vt:lpstr>
      <vt:lpstr>Find the  Within Word Stage Scoring Sample</vt:lpstr>
      <vt:lpstr>What errors do you see? </vt:lpstr>
      <vt:lpstr>Ask ChatGPT:  Give me a Words Their Way sort for this spelling error: pach for PATCH. Give me at least 10 words per category.  </vt:lpstr>
      <vt:lpstr>PowerPoint Presentation</vt:lpstr>
      <vt:lpstr>PowerPoint Presentation</vt:lpstr>
      <vt:lpstr>Find the  Syllable Juncture Stage Scoring Sample</vt:lpstr>
      <vt:lpstr>What errors do you see? </vt:lpstr>
      <vt:lpstr>Ask ChatGPT   Give me a Words Their Way sort for this spelling error: pileing for PILING. Give me at least 10 words per category.  </vt:lpstr>
      <vt:lpstr>Here is the result from AI:</vt:lpstr>
      <vt:lpstr>PowerPoint Presentation</vt:lpstr>
      <vt:lpstr>“Can you create a downloadable worksheet for students to practice these words? You can choose any type of worksheet you want.”</vt:lpstr>
      <vt:lpstr>“Give me another one that is different and engaging.”</vt:lpstr>
      <vt:lpstr>Why use this system DSA + AI?</vt:lpstr>
      <vt:lpstr>There are lots more resources for teaching alphabetics</vt:lpstr>
      <vt:lpstr>Morpheme matrices</vt:lpstr>
      <vt:lpstr>Ask ChatGPT to help create sentences:</vt:lpstr>
      <vt:lpstr>AI-created sentences</vt:lpstr>
      <vt:lpstr>Project read</vt:lpstr>
      <vt:lpstr>Citizen Literacy</vt:lpstr>
      <vt:lpstr>DIFFIT</vt:lpstr>
      <vt:lpstr>DSA + AI is easy to adopt, and doesn’t take much time!</vt:lpstr>
      <vt:lpstr>Now that we've seen how these methods work, let’s talk about how you can start using them in your classroom tomorrow.</vt:lpstr>
      <vt:lpstr>Onwards!</vt:lpstr>
      <vt:lpstr>EBRI and Alphabetics Resources</vt:lpstr>
      <vt:lpstr>BONUS: teaching large groups</vt:lpstr>
      <vt:lpstr>BONUS: what to do with oddball words that do not follow the expected pronunciation-create an “oddball” category  </vt:lpstr>
      <vt:lpstr>Words Their Way activities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Nichole M. Bennett</dc:creator>
  <cp:lastModifiedBy>Nichole M. Bennett</cp:lastModifiedBy>
  <cp:revision>1</cp:revision>
  <dcterms:modified xsi:type="dcterms:W3CDTF">2024-10-25T13:37:04Z</dcterms:modified>
</cp:coreProperties>
</file>